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4"/>
  </p:sldMasterIdLst>
  <p:notesMasterIdLst>
    <p:notesMasterId r:id="rId41"/>
  </p:notesMasterIdLst>
  <p:sldIdLst>
    <p:sldId id="257" r:id="rId5"/>
    <p:sldId id="404" r:id="rId6"/>
    <p:sldId id="454" r:id="rId7"/>
    <p:sldId id="277" r:id="rId8"/>
    <p:sldId id="279" r:id="rId9"/>
    <p:sldId id="280" r:id="rId10"/>
    <p:sldId id="623" r:id="rId11"/>
    <p:sldId id="624" r:id="rId12"/>
    <p:sldId id="625" r:id="rId13"/>
    <p:sldId id="295" r:id="rId14"/>
    <p:sldId id="629" r:id="rId15"/>
    <p:sldId id="616" r:id="rId16"/>
    <p:sldId id="354" r:id="rId17"/>
    <p:sldId id="617" r:id="rId18"/>
    <p:sldId id="464" r:id="rId19"/>
    <p:sldId id="642" r:id="rId20"/>
    <p:sldId id="619" r:id="rId21"/>
    <p:sldId id="301" r:id="rId22"/>
    <p:sldId id="294" r:id="rId23"/>
    <p:sldId id="292" r:id="rId24"/>
    <p:sldId id="296" r:id="rId25"/>
    <p:sldId id="314" r:id="rId26"/>
    <p:sldId id="311" r:id="rId27"/>
    <p:sldId id="309" r:id="rId28"/>
    <p:sldId id="300" r:id="rId29"/>
    <p:sldId id="312" r:id="rId30"/>
    <p:sldId id="631" r:id="rId31"/>
    <p:sldId id="627" r:id="rId32"/>
    <p:sldId id="633" r:id="rId33"/>
    <p:sldId id="637" r:id="rId34"/>
    <p:sldId id="635" r:id="rId35"/>
    <p:sldId id="640" r:id="rId36"/>
    <p:sldId id="638" r:id="rId37"/>
    <p:sldId id="618" r:id="rId38"/>
    <p:sldId id="634" r:id="rId39"/>
    <p:sldId id="30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2DE63D5-997A-4646-A377-4702673A728D}">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00" autoAdjust="0"/>
    <p:restoredTop sz="94614" autoAdjust="0"/>
  </p:normalViewPr>
  <p:slideViewPr>
    <p:cSldViewPr snapToGrid="0">
      <p:cViewPr varScale="1">
        <p:scale>
          <a:sx n="112" d="100"/>
          <a:sy n="112" d="100"/>
        </p:scale>
        <p:origin x="120" y="276"/>
      </p:cViewPr>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98" d="100"/>
        <a:sy n="98" d="100"/>
      </p:scale>
      <p:origin x="0" y="-27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5.svg"/><Relationship Id="rId4" Type="http://schemas.openxmlformats.org/officeDocument/2006/relationships/image" Target="../media/image26.svg"/><Relationship Id="rId9" Type="http://schemas.openxmlformats.org/officeDocument/2006/relationships/image" Target="../media/image34.png"/></Relationships>
</file>

<file path=ppt/diagrams/_rels/data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4" Type="http://schemas.openxmlformats.org/officeDocument/2006/relationships/image" Target="../media/image40.svg"/></Relationships>
</file>

<file path=ppt/diagrams/_rels/data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ata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4" Type="http://schemas.openxmlformats.org/officeDocument/2006/relationships/image" Target="../media/image56.svg"/></Relationships>
</file>

<file path=ppt/diagrams/_rels/data9.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10" Type="http://schemas.openxmlformats.org/officeDocument/2006/relationships/image" Target="../media/image72.svg"/><Relationship Id="rId4" Type="http://schemas.openxmlformats.org/officeDocument/2006/relationships/image" Target="../media/image66.svg"/><Relationship Id="rId9" Type="http://schemas.openxmlformats.org/officeDocument/2006/relationships/image" Target="../media/image71.png"/></Relationships>
</file>

<file path=ppt/diagrams/_rels/data1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svg"/><Relationship Id="rId1" Type="http://schemas.openxmlformats.org/officeDocument/2006/relationships/image" Target="../media/image73.png"/><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76.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5.svg"/><Relationship Id="rId4" Type="http://schemas.openxmlformats.org/officeDocument/2006/relationships/image" Target="../media/image26.svg"/><Relationship Id="rId9" Type="http://schemas.openxmlformats.org/officeDocument/2006/relationships/image" Target="../media/image34.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4" Type="http://schemas.openxmlformats.org/officeDocument/2006/relationships/image" Target="../media/image40.svg"/></Relationships>
</file>

<file path=ppt/diagrams/_rels/drawing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rawing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4" Type="http://schemas.openxmlformats.org/officeDocument/2006/relationships/image" Target="../media/image56.svg"/></Relationships>
</file>

<file path=ppt/diagrams/_rels/drawing9.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10" Type="http://schemas.openxmlformats.org/officeDocument/2006/relationships/image" Target="../media/image72.svg"/><Relationship Id="rId4" Type="http://schemas.openxmlformats.org/officeDocument/2006/relationships/image" Target="../media/image66.svg"/><Relationship Id="rId9" Type="http://schemas.openxmlformats.org/officeDocument/2006/relationships/image" Target="../media/image71.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svg"/><Relationship Id="rId1" Type="http://schemas.openxmlformats.org/officeDocument/2006/relationships/image" Target="../media/image73.png"/><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76.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89B6F6-C3B8-48DC-8939-28795F624466}"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067D142-DCE3-4CD1-BD73-999287644560}">
      <dgm:prSet/>
      <dgm:spPr/>
      <dgm:t>
        <a:bodyPr/>
        <a:lstStyle/>
        <a:p>
          <a:r>
            <a:rPr lang="en-US" dirty="0"/>
            <a:t>Describe </a:t>
          </a:r>
        </a:p>
      </dgm:t>
    </dgm:pt>
    <dgm:pt modelId="{15B67356-D404-4944-B822-1030BEF862E4}" type="parTrans" cxnId="{9814F07A-B436-4C19-ACE7-12A022153369}">
      <dgm:prSet/>
      <dgm:spPr/>
      <dgm:t>
        <a:bodyPr/>
        <a:lstStyle/>
        <a:p>
          <a:endParaRPr lang="en-US"/>
        </a:p>
      </dgm:t>
    </dgm:pt>
    <dgm:pt modelId="{C1813A32-5B8D-4C58-A9B6-2AC473966D5C}" type="sibTrans" cxnId="{9814F07A-B436-4C19-ACE7-12A022153369}">
      <dgm:prSet/>
      <dgm:spPr/>
      <dgm:t>
        <a:bodyPr/>
        <a:lstStyle/>
        <a:p>
          <a:endParaRPr lang="en-US"/>
        </a:p>
      </dgm:t>
    </dgm:pt>
    <dgm:pt modelId="{B8016A4B-FF5F-45EC-B2FB-C4CFBEF61F19}">
      <dgm:prSet/>
      <dgm:spPr/>
      <dgm:t>
        <a:bodyPr/>
        <a:lstStyle/>
        <a:p>
          <a:r>
            <a:rPr lang="en-US" dirty="0">
              <a:highlight>
                <a:srgbClr val="C0C0C0"/>
              </a:highlight>
            </a:rPr>
            <a:t>How the use of AI tools in health care may impact patient autonomy.</a:t>
          </a:r>
          <a:endParaRPr lang="en-US" dirty="0">
            <a:solidFill>
              <a:schemeClr val="tx1"/>
            </a:solidFill>
            <a:highlight>
              <a:srgbClr val="C0C0C0"/>
            </a:highlight>
          </a:endParaRPr>
        </a:p>
      </dgm:t>
    </dgm:pt>
    <dgm:pt modelId="{31B83436-E3E2-478C-877F-5C1CAB404D2C}" type="parTrans" cxnId="{35D60BBB-1531-4029-A554-3EC91730BCBA}">
      <dgm:prSet/>
      <dgm:spPr/>
      <dgm:t>
        <a:bodyPr/>
        <a:lstStyle/>
        <a:p>
          <a:endParaRPr lang="en-US"/>
        </a:p>
      </dgm:t>
    </dgm:pt>
    <dgm:pt modelId="{023EF02C-CD66-4AFA-85E9-922DCF68134E}" type="sibTrans" cxnId="{35D60BBB-1531-4029-A554-3EC91730BCBA}">
      <dgm:prSet/>
      <dgm:spPr/>
      <dgm:t>
        <a:bodyPr/>
        <a:lstStyle/>
        <a:p>
          <a:endParaRPr lang="en-US"/>
        </a:p>
      </dgm:t>
    </dgm:pt>
    <dgm:pt modelId="{FE69A021-11F9-498C-B379-9CDC8495E229}">
      <dgm:prSet/>
      <dgm:spPr/>
      <dgm:t>
        <a:bodyPr/>
        <a:lstStyle/>
        <a:p>
          <a:r>
            <a:rPr lang="en-US" dirty="0"/>
            <a:t>Demonstrate </a:t>
          </a:r>
        </a:p>
      </dgm:t>
    </dgm:pt>
    <dgm:pt modelId="{7A3B3D78-72BD-491F-A0DB-7DC6DE8B2F48}" type="parTrans" cxnId="{CB9A9255-E30A-4603-8951-AF60DC40C08E}">
      <dgm:prSet/>
      <dgm:spPr/>
      <dgm:t>
        <a:bodyPr/>
        <a:lstStyle/>
        <a:p>
          <a:endParaRPr lang="en-US"/>
        </a:p>
      </dgm:t>
    </dgm:pt>
    <dgm:pt modelId="{BE4CFB47-F873-45D1-9D36-75019D880202}" type="sibTrans" cxnId="{CB9A9255-E30A-4603-8951-AF60DC40C08E}">
      <dgm:prSet/>
      <dgm:spPr/>
      <dgm:t>
        <a:bodyPr/>
        <a:lstStyle/>
        <a:p>
          <a:endParaRPr lang="en-US"/>
        </a:p>
      </dgm:t>
    </dgm:pt>
    <dgm:pt modelId="{2E5D9588-6BBC-42D8-B067-A5CB3CF1E9C6}">
      <dgm:prSet/>
      <dgm:spPr/>
      <dgm:t>
        <a:bodyPr/>
        <a:lstStyle/>
        <a:p>
          <a:r>
            <a:rPr lang="en-US" dirty="0">
              <a:highlight>
                <a:srgbClr val="C0C0C0"/>
              </a:highlight>
            </a:rPr>
            <a:t>Understanding of Informed Consent </a:t>
          </a:r>
        </a:p>
      </dgm:t>
    </dgm:pt>
    <dgm:pt modelId="{8CAD2FDE-3C73-4CC4-862E-D0C9BF3C3A3D}" type="parTrans" cxnId="{A18C7151-5AB1-4039-BB69-F6FB5A39FE80}">
      <dgm:prSet/>
      <dgm:spPr/>
      <dgm:t>
        <a:bodyPr/>
        <a:lstStyle/>
        <a:p>
          <a:endParaRPr lang="en-US"/>
        </a:p>
      </dgm:t>
    </dgm:pt>
    <dgm:pt modelId="{2301DE5F-31FE-4E7D-818C-A39171896074}" type="sibTrans" cxnId="{A18C7151-5AB1-4039-BB69-F6FB5A39FE80}">
      <dgm:prSet/>
      <dgm:spPr/>
      <dgm:t>
        <a:bodyPr/>
        <a:lstStyle/>
        <a:p>
          <a:endParaRPr lang="en-US"/>
        </a:p>
      </dgm:t>
    </dgm:pt>
    <dgm:pt modelId="{39937EDE-0663-472F-B45A-34BF7EE9BD84}">
      <dgm:prSet/>
      <dgm:spPr/>
      <dgm:t>
        <a:bodyPr/>
        <a:lstStyle/>
        <a:p>
          <a:r>
            <a:rPr lang="en-US"/>
            <a:t>Describe</a:t>
          </a:r>
        </a:p>
      </dgm:t>
    </dgm:pt>
    <dgm:pt modelId="{31BE028B-A491-476C-A62E-41DA2BFC5B1D}" type="parTrans" cxnId="{290B9871-3313-4CCB-86A2-5DFAF0C30BC6}">
      <dgm:prSet/>
      <dgm:spPr/>
      <dgm:t>
        <a:bodyPr/>
        <a:lstStyle/>
        <a:p>
          <a:endParaRPr lang="en-US"/>
        </a:p>
      </dgm:t>
    </dgm:pt>
    <dgm:pt modelId="{DD8CC0C8-AA94-4C86-A10E-00C8AA6C0B21}" type="sibTrans" cxnId="{290B9871-3313-4CCB-86A2-5DFAF0C30BC6}">
      <dgm:prSet/>
      <dgm:spPr/>
      <dgm:t>
        <a:bodyPr/>
        <a:lstStyle/>
        <a:p>
          <a:endParaRPr lang="en-US"/>
        </a:p>
      </dgm:t>
    </dgm:pt>
    <dgm:pt modelId="{029716E3-CAE1-4074-9417-C7D5490AE283}">
      <dgm:prSet/>
      <dgm:spPr/>
      <dgm:t>
        <a:bodyPr/>
        <a:lstStyle/>
        <a:p>
          <a:r>
            <a:rPr lang="en-US" dirty="0">
              <a:highlight>
                <a:srgbClr val="C0C0C0"/>
              </a:highlight>
            </a:rPr>
            <a:t>The purpose of a local AI Ethics Advisory Board)</a:t>
          </a:r>
        </a:p>
      </dgm:t>
    </dgm:pt>
    <dgm:pt modelId="{F62D0FA7-5365-4E5D-A594-2173B2DCF4C3}" type="parTrans" cxnId="{60303819-FE29-4A14-B360-6407D1B0A628}">
      <dgm:prSet/>
      <dgm:spPr/>
      <dgm:t>
        <a:bodyPr/>
        <a:lstStyle/>
        <a:p>
          <a:endParaRPr lang="en-US"/>
        </a:p>
      </dgm:t>
    </dgm:pt>
    <dgm:pt modelId="{823D3FA9-C819-4AA8-8217-0C0BFBB9774C}" type="sibTrans" cxnId="{60303819-FE29-4A14-B360-6407D1B0A628}">
      <dgm:prSet/>
      <dgm:spPr/>
      <dgm:t>
        <a:bodyPr/>
        <a:lstStyle/>
        <a:p>
          <a:endParaRPr lang="en-US"/>
        </a:p>
      </dgm:t>
    </dgm:pt>
    <dgm:pt modelId="{B52EF8C0-8C14-4D3F-93CB-E3E3C592B922}" type="pres">
      <dgm:prSet presAssocID="{5B89B6F6-C3B8-48DC-8939-28795F624466}" presName="linear" presStyleCnt="0">
        <dgm:presLayoutVars>
          <dgm:animLvl val="lvl"/>
          <dgm:resizeHandles val="exact"/>
        </dgm:presLayoutVars>
      </dgm:prSet>
      <dgm:spPr/>
    </dgm:pt>
    <dgm:pt modelId="{AD91BC82-E470-4B14-BF92-9D814FDFDD61}" type="pres">
      <dgm:prSet presAssocID="{6067D142-DCE3-4CD1-BD73-999287644560}" presName="parentText" presStyleLbl="node1" presStyleIdx="0" presStyleCnt="3">
        <dgm:presLayoutVars>
          <dgm:chMax val="0"/>
          <dgm:bulletEnabled val="1"/>
        </dgm:presLayoutVars>
      </dgm:prSet>
      <dgm:spPr/>
    </dgm:pt>
    <dgm:pt modelId="{070FE948-AC2C-4F3E-A758-AFCA6596440D}" type="pres">
      <dgm:prSet presAssocID="{6067D142-DCE3-4CD1-BD73-999287644560}" presName="childText" presStyleLbl="revTx" presStyleIdx="0" presStyleCnt="3">
        <dgm:presLayoutVars>
          <dgm:bulletEnabled val="1"/>
        </dgm:presLayoutVars>
      </dgm:prSet>
      <dgm:spPr/>
    </dgm:pt>
    <dgm:pt modelId="{9E77903D-12BD-4B96-B14C-0C4E7F49E201}" type="pres">
      <dgm:prSet presAssocID="{FE69A021-11F9-498C-B379-9CDC8495E229}" presName="parentText" presStyleLbl="node1" presStyleIdx="1" presStyleCnt="3">
        <dgm:presLayoutVars>
          <dgm:chMax val="0"/>
          <dgm:bulletEnabled val="1"/>
        </dgm:presLayoutVars>
      </dgm:prSet>
      <dgm:spPr/>
    </dgm:pt>
    <dgm:pt modelId="{AF41DE3E-71B0-43EE-8619-A9351B94F8D2}" type="pres">
      <dgm:prSet presAssocID="{FE69A021-11F9-498C-B379-9CDC8495E229}" presName="childText" presStyleLbl="revTx" presStyleIdx="1" presStyleCnt="3">
        <dgm:presLayoutVars>
          <dgm:bulletEnabled val="1"/>
        </dgm:presLayoutVars>
      </dgm:prSet>
      <dgm:spPr/>
    </dgm:pt>
    <dgm:pt modelId="{52AFE32B-4B97-4345-903E-EA9193A59831}" type="pres">
      <dgm:prSet presAssocID="{39937EDE-0663-472F-B45A-34BF7EE9BD84}" presName="parentText" presStyleLbl="node1" presStyleIdx="2" presStyleCnt="3">
        <dgm:presLayoutVars>
          <dgm:chMax val="0"/>
          <dgm:bulletEnabled val="1"/>
        </dgm:presLayoutVars>
      </dgm:prSet>
      <dgm:spPr/>
    </dgm:pt>
    <dgm:pt modelId="{02783302-22D1-40FF-904C-65869D99A9E2}" type="pres">
      <dgm:prSet presAssocID="{39937EDE-0663-472F-B45A-34BF7EE9BD84}" presName="childText" presStyleLbl="revTx" presStyleIdx="2" presStyleCnt="3">
        <dgm:presLayoutVars>
          <dgm:bulletEnabled val="1"/>
        </dgm:presLayoutVars>
      </dgm:prSet>
      <dgm:spPr/>
    </dgm:pt>
  </dgm:ptLst>
  <dgm:cxnLst>
    <dgm:cxn modelId="{60303819-FE29-4A14-B360-6407D1B0A628}" srcId="{39937EDE-0663-472F-B45A-34BF7EE9BD84}" destId="{029716E3-CAE1-4074-9417-C7D5490AE283}" srcOrd="0" destOrd="0" parTransId="{F62D0FA7-5365-4E5D-A594-2173B2DCF4C3}" sibTransId="{823D3FA9-C819-4AA8-8217-0C0BFBB9774C}"/>
    <dgm:cxn modelId="{CE628732-3A99-455D-BF69-3AFDD0D55639}" type="presOf" srcId="{6067D142-DCE3-4CD1-BD73-999287644560}" destId="{AD91BC82-E470-4B14-BF92-9D814FDFDD61}" srcOrd="0" destOrd="0" presId="urn:microsoft.com/office/officeart/2005/8/layout/vList2"/>
    <dgm:cxn modelId="{E87CD933-E58B-46D8-984C-6BB34E95D0D5}" type="presOf" srcId="{39937EDE-0663-472F-B45A-34BF7EE9BD84}" destId="{52AFE32B-4B97-4345-903E-EA9193A59831}" srcOrd="0" destOrd="0" presId="urn:microsoft.com/office/officeart/2005/8/layout/vList2"/>
    <dgm:cxn modelId="{DFB63434-69A1-4FB7-8163-0A34536807A3}" type="presOf" srcId="{B8016A4B-FF5F-45EC-B2FB-C4CFBEF61F19}" destId="{070FE948-AC2C-4F3E-A758-AFCA6596440D}" srcOrd="0" destOrd="0" presId="urn:microsoft.com/office/officeart/2005/8/layout/vList2"/>
    <dgm:cxn modelId="{58EA6F37-13EF-4FB6-BEAD-43513BC0105A}" type="presOf" srcId="{2E5D9588-6BBC-42D8-B067-A5CB3CF1E9C6}" destId="{AF41DE3E-71B0-43EE-8619-A9351B94F8D2}" srcOrd="0" destOrd="0" presId="urn:microsoft.com/office/officeart/2005/8/layout/vList2"/>
    <dgm:cxn modelId="{86E1BF42-A79B-4358-B6C5-4A20ECEA9E6A}" type="presOf" srcId="{029716E3-CAE1-4074-9417-C7D5490AE283}" destId="{02783302-22D1-40FF-904C-65869D99A9E2}" srcOrd="0" destOrd="0" presId="urn:microsoft.com/office/officeart/2005/8/layout/vList2"/>
    <dgm:cxn modelId="{DC23BA63-C5CB-4C8E-9D56-99F2CBBD0233}" type="presOf" srcId="{5B89B6F6-C3B8-48DC-8939-28795F624466}" destId="{B52EF8C0-8C14-4D3F-93CB-E3E3C592B922}" srcOrd="0" destOrd="0" presId="urn:microsoft.com/office/officeart/2005/8/layout/vList2"/>
    <dgm:cxn modelId="{A18C7151-5AB1-4039-BB69-F6FB5A39FE80}" srcId="{FE69A021-11F9-498C-B379-9CDC8495E229}" destId="{2E5D9588-6BBC-42D8-B067-A5CB3CF1E9C6}" srcOrd="0" destOrd="0" parTransId="{8CAD2FDE-3C73-4CC4-862E-D0C9BF3C3A3D}" sibTransId="{2301DE5F-31FE-4E7D-818C-A39171896074}"/>
    <dgm:cxn modelId="{290B9871-3313-4CCB-86A2-5DFAF0C30BC6}" srcId="{5B89B6F6-C3B8-48DC-8939-28795F624466}" destId="{39937EDE-0663-472F-B45A-34BF7EE9BD84}" srcOrd="2" destOrd="0" parTransId="{31BE028B-A491-476C-A62E-41DA2BFC5B1D}" sibTransId="{DD8CC0C8-AA94-4C86-A10E-00C8AA6C0B21}"/>
    <dgm:cxn modelId="{CB9A9255-E30A-4603-8951-AF60DC40C08E}" srcId="{5B89B6F6-C3B8-48DC-8939-28795F624466}" destId="{FE69A021-11F9-498C-B379-9CDC8495E229}" srcOrd="1" destOrd="0" parTransId="{7A3B3D78-72BD-491F-A0DB-7DC6DE8B2F48}" sibTransId="{BE4CFB47-F873-45D1-9D36-75019D880202}"/>
    <dgm:cxn modelId="{9814F07A-B436-4C19-ACE7-12A022153369}" srcId="{5B89B6F6-C3B8-48DC-8939-28795F624466}" destId="{6067D142-DCE3-4CD1-BD73-999287644560}" srcOrd="0" destOrd="0" parTransId="{15B67356-D404-4944-B822-1030BEF862E4}" sibTransId="{C1813A32-5B8D-4C58-A9B6-2AC473966D5C}"/>
    <dgm:cxn modelId="{35D60BBB-1531-4029-A554-3EC91730BCBA}" srcId="{6067D142-DCE3-4CD1-BD73-999287644560}" destId="{B8016A4B-FF5F-45EC-B2FB-C4CFBEF61F19}" srcOrd="0" destOrd="0" parTransId="{31B83436-E3E2-478C-877F-5C1CAB404D2C}" sibTransId="{023EF02C-CD66-4AFA-85E9-922DCF68134E}"/>
    <dgm:cxn modelId="{8829B1D8-5C93-447E-8B22-21831F1C6C9E}" type="presOf" srcId="{FE69A021-11F9-498C-B379-9CDC8495E229}" destId="{9E77903D-12BD-4B96-B14C-0C4E7F49E201}" srcOrd="0" destOrd="0" presId="urn:microsoft.com/office/officeart/2005/8/layout/vList2"/>
    <dgm:cxn modelId="{0B283F4E-9A0F-449A-9780-AC76FBFCBE79}" type="presParOf" srcId="{B52EF8C0-8C14-4D3F-93CB-E3E3C592B922}" destId="{AD91BC82-E470-4B14-BF92-9D814FDFDD61}" srcOrd="0" destOrd="0" presId="urn:microsoft.com/office/officeart/2005/8/layout/vList2"/>
    <dgm:cxn modelId="{9FC965FB-175F-46C4-AEA7-F383271FB466}" type="presParOf" srcId="{B52EF8C0-8C14-4D3F-93CB-E3E3C592B922}" destId="{070FE948-AC2C-4F3E-A758-AFCA6596440D}" srcOrd="1" destOrd="0" presId="urn:microsoft.com/office/officeart/2005/8/layout/vList2"/>
    <dgm:cxn modelId="{380E2DAD-8E6A-4B1E-8B18-41D05A3DBAD9}" type="presParOf" srcId="{B52EF8C0-8C14-4D3F-93CB-E3E3C592B922}" destId="{9E77903D-12BD-4B96-B14C-0C4E7F49E201}" srcOrd="2" destOrd="0" presId="urn:microsoft.com/office/officeart/2005/8/layout/vList2"/>
    <dgm:cxn modelId="{51DA5A96-9FA3-4703-9EA1-A4404E341C80}" type="presParOf" srcId="{B52EF8C0-8C14-4D3F-93CB-E3E3C592B922}" destId="{AF41DE3E-71B0-43EE-8619-A9351B94F8D2}" srcOrd="3" destOrd="0" presId="urn:microsoft.com/office/officeart/2005/8/layout/vList2"/>
    <dgm:cxn modelId="{273E7D1E-6D9E-4E56-AFBD-FBF741358FC0}" type="presParOf" srcId="{B52EF8C0-8C14-4D3F-93CB-E3E3C592B922}" destId="{52AFE32B-4B97-4345-903E-EA9193A59831}" srcOrd="4" destOrd="0" presId="urn:microsoft.com/office/officeart/2005/8/layout/vList2"/>
    <dgm:cxn modelId="{CC315486-C802-4899-BE27-444B85F0E845}" type="presParOf" srcId="{B52EF8C0-8C14-4D3F-93CB-E3E3C592B922}" destId="{02783302-22D1-40FF-904C-65869D99A9E2}"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8146C4-E4CF-4DB1-B2B8-E2BF61ABD6F8}" type="doc">
      <dgm:prSet loTypeId="urn:microsoft.com/office/officeart/2005/8/layout/cycle8" loCatId="cycle" qsTypeId="urn:microsoft.com/office/officeart/2005/8/quickstyle/simple1" qsCatId="simple" csTypeId="urn:microsoft.com/office/officeart/2005/8/colors/accent1_2" csCatId="accent1"/>
      <dgm:spPr/>
      <dgm:t>
        <a:bodyPr/>
        <a:lstStyle/>
        <a:p>
          <a:endParaRPr lang="en-US"/>
        </a:p>
      </dgm:t>
    </dgm:pt>
    <dgm:pt modelId="{E6D9B39D-D2E8-4450-9B4B-787908BDBB45}">
      <dgm:prSet/>
      <dgm:spPr/>
      <dgm:t>
        <a:bodyPr/>
        <a:lstStyle/>
        <a:p>
          <a:r>
            <a:rPr lang="en-US"/>
            <a:t>Codes of Ethics</a:t>
          </a:r>
        </a:p>
      </dgm:t>
    </dgm:pt>
    <dgm:pt modelId="{AA5E6B3C-D60D-4AA6-B988-3B043005CE6E}" type="parTrans" cxnId="{1EB4C34E-944C-4544-86A6-C255C66BB928}">
      <dgm:prSet/>
      <dgm:spPr/>
      <dgm:t>
        <a:bodyPr/>
        <a:lstStyle/>
        <a:p>
          <a:endParaRPr lang="en-US"/>
        </a:p>
      </dgm:t>
    </dgm:pt>
    <dgm:pt modelId="{0EB2AE10-85DC-458E-893C-273CC784EDE6}" type="sibTrans" cxnId="{1EB4C34E-944C-4544-86A6-C255C66BB928}">
      <dgm:prSet/>
      <dgm:spPr/>
      <dgm:t>
        <a:bodyPr/>
        <a:lstStyle/>
        <a:p>
          <a:endParaRPr lang="en-US"/>
        </a:p>
      </dgm:t>
    </dgm:pt>
    <dgm:pt modelId="{E96ABDC8-1632-4F3C-8E4D-DA84F7F82135}">
      <dgm:prSet/>
      <dgm:spPr/>
      <dgm:t>
        <a:bodyPr/>
        <a:lstStyle/>
        <a:p>
          <a:r>
            <a:rPr lang="en-US"/>
            <a:t>Proposed Legislation</a:t>
          </a:r>
        </a:p>
      </dgm:t>
    </dgm:pt>
    <dgm:pt modelId="{3877A972-2EA1-4E47-A739-148BDD3DE8FC}" type="parTrans" cxnId="{32814C5F-8146-4BC2-A12B-E4A332C6D2D7}">
      <dgm:prSet/>
      <dgm:spPr/>
      <dgm:t>
        <a:bodyPr/>
        <a:lstStyle/>
        <a:p>
          <a:endParaRPr lang="en-US"/>
        </a:p>
      </dgm:t>
    </dgm:pt>
    <dgm:pt modelId="{74DCEA81-49EE-46AA-BD5B-54A6AFA45413}" type="sibTrans" cxnId="{32814C5F-8146-4BC2-A12B-E4A332C6D2D7}">
      <dgm:prSet/>
      <dgm:spPr/>
      <dgm:t>
        <a:bodyPr/>
        <a:lstStyle/>
        <a:p>
          <a:endParaRPr lang="en-US"/>
        </a:p>
      </dgm:t>
    </dgm:pt>
    <dgm:pt modelId="{B9B16F82-2E8B-430B-A68D-E1324B3909DE}">
      <dgm:prSet/>
      <dgm:spPr/>
      <dgm:t>
        <a:bodyPr/>
        <a:lstStyle/>
        <a:p>
          <a:r>
            <a:rPr lang="en-US"/>
            <a:t>International Legislation</a:t>
          </a:r>
        </a:p>
      </dgm:t>
    </dgm:pt>
    <dgm:pt modelId="{C48B5AE9-8E4B-4BF1-8FF8-55583091E364}" type="parTrans" cxnId="{5AE9B29D-A110-4C3D-AD43-C90B99FB011D}">
      <dgm:prSet/>
      <dgm:spPr/>
      <dgm:t>
        <a:bodyPr/>
        <a:lstStyle/>
        <a:p>
          <a:endParaRPr lang="en-US"/>
        </a:p>
      </dgm:t>
    </dgm:pt>
    <dgm:pt modelId="{4EDC5075-1006-412E-9C45-157F31C04960}" type="sibTrans" cxnId="{5AE9B29D-A110-4C3D-AD43-C90B99FB011D}">
      <dgm:prSet/>
      <dgm:spPr/>
      <dgm:t>
        <a:bodyPr/>
        <a:lstStyle/>
        <a:p>
          <a:endParaRPr lang="en-US"/>
        </a:p>
      </dgm:t>
    </dgm:pt>
    <dgm:pt modelId="{95F09B49-D3B2-45FE-AB45-66984C7FAC2D}">
      <dgm:prSet/>
      <dgm:spPr/>
      <dgm:t>
        <a:bodyPr/>
        <a:lstStyle/>
        <a:p>
          <a:r>
            <a:rPr lang="en-US"/>
            <a:t>Local legislation </a:t>
          </a:r>
        </a:p>
      </dgm:t>
    </dgm:pt>
    <dgm:pt modelId="{B8D462C9-3364-41F0-A290-3C800B60FD2D}" type="parTrans" cxnId="{78DEB52C-676E-4F2D-A359-FBFD506CA6A4}">
      <dgm:prSet/>
      <dgm:spPr/>
      <dgm:t>
        <a:bodyPr/>
        <a:lstStyle/>
        <a:p>
          <a:endParaRPr lang="en-US"/>
        </a:p>
      </dgm:t>
    </dgm:pt>
    <dgm:pt modelId="{9E2E10B5-EBB7-43D6-9FED-9EEE60780207}" type="sibTrans" cxnId="{78DEB52C-676E-4F2D-A359-FBFD506CA6A4}">
      <dgm:prSet/>
      <dgm:spPr/>
      <dgm:t>
        <a:bodyPr/>
        <a:lstStyle/>
        <a:p>
          <a:endParaRPr lang="en-US"/>
        </a:p>
      </dgm:t>
    </dgm:pt>
    <dgm:pt modelId="{3EAB67E1-B98B-40A0-9D09-85BF66704351}">
      <dgm:prSet/>
      <dgm:spPr/>
      <dgm:t>
        <a:bodyPr/>
        <a:lstStyle/>
        <a:p>
          <a:r>
            <a:rPr lang="en-US"/>
            <a:t>Regulatory Requirements</a:t>
          </a:r>
        </a:p>
      </dgm:t>
    </dgm:pt>
    <dgm:pt modelId="{B76C465F-F9E1-4F71-8945-3B1059A9BC69}" type="parTrans" cxnId="{D2B3F571-A56B-4CC1-9CD6-C520EA7108A5}">
      <dgm:prSet/>
      <dgm:spPr/>
      <dgm:t>
        <a:bodyPr/>
        <a:lstStyle/>
        <a:p>
          <a:endParaRPr lang="en-US"/>
        </a:p>
      </dgm:t>
    </dgm:pt>
    <dgm:pt modelId="{FCB98350-7B45-41CF-BABA-CFB0B64C2F58}" type="sibTrans" cxnId="{D2B3F571-A56B-4CC1-9CD6-C520EA7108A5}">
      <dgm:prSet/>
      <dgm:spPr/>
      <dgm:t>
        <a:bodyPr/>
        <a:lstStyle/>
        <a:p>
          <a:endParaRPr lang="en-US"/>
        </a:p>
      </dgm:t>
    </dgm:pt>
    <dgm:pt modelId="{0BFAB23E-D4C5-4810-A0E0-2449DCFA675D}">
      <dgm:prSet/>
      <dgm:spPr/>
      <dgm:t>
        <a:bodyPr/>
        <a:lstStyle/>
        <a:p>
          <a:r>
            <a:rPr lang="en-US"/>
            <a:t>Compare with Institutional Review Boards</a:t>
          </a:r>
        </a:p>
      </dgm:t>
    </dgm:pt>
    <dgm:pt modelId="{1354FDE1-78AB-49C1-A2AE-8664999017FE}" type="parTrans" cxnId="{83C64D91-DC0B-4418-A992-6EBBE4A9DC04}">
      <dgm:prSet/>
      <dgm:spPr/>
      <dgm:t>
        <a:bodyPr/>
        <a:lstStyle/>
        <a:p>
          <a:endParaRPr lang="en-US"/>
        </a:p>
      </dgm:t>
    </dgm:pt>
    <dgm:pt modelId="{3436E257-764E-4063-8860-0997B5D38A8A}" type="sibTrans" cxnId="{83C64D91-DC0B-4418-A992-6EBBE4A9DC04}">
      <dgm:prSet/>
      <dgm:spPr/>
      <dgm:t>
        <a:bodyPr/>
        <a:lstStyle/>
        <a:p>
          <a:endParaRPr lang="en-US"/>
        </a:p>
      </dgm:t>
    </dgm:pt>
    <dgm:pt modelId="{BBFA866B-879C-45EA-B41F-AC18DCF102ED}">
      <dgm:prSet/>
      <dgm:spPr/>
      <dgm:t>
        <a:bodyPr/>
        <a:lstStyle/>
        <a:p>
          <a:r>
            <a:rPr lang="en-US"/>
            <a:t>AI Advisory Boards *   </a:t>
          </a:r>
        </a:p>
      </dgm:t>
    </dgm:pt>
    <dgm:pt modelId="{9748DC8B-C879-4E72-AB80-0617664B9DD3}" type="parTrans" cxnId="{ED74FE80-5E2B-49F9-B3DE-11685EF02806}">
      <dgm:prSet/>
      <dgm:spPr/>
      <dgm:t>
        <a:bodyPr/>
        <a:lstStyle/>
        <a:p>
          <a:endParaRPr lang="en-US"/>
        </a:p>
      </dgm:t>
    </dgm:pt>
    <dgm:pt modelId="{5B369F8A-BD8B-4AC9-AF8B-F1AEFB4C5447}" type="sibTrans" cxnId="{ED74FE80-5E2B-49F9-B3DE-11685EF02806}">
      <dgm:prSet/>
      <dgm:spPr/>
      <dgm:t>
        <a:bodyPr/>
        <a:lstStyle/>
        <a:p>
          <a:endParaRPr lang="en-US"/>
        </a:p>
      </dgm:t>
    </dgm:pt>
    <dgm:pt modelId="{C3EF8B06-500D-44B9-BE98-6FFC4D17E9D1}" type="pres">
      <dgm:prSet presAssocID="{B18146C4-E4CF-4DB1-B2B8-E2BF61ABD6F8}" presName="compositeShape" presStyleCnt="0">
        <dgm:presLayoutVars>
          <dgm:chMax val="7"/>
          <dgm:dir/>
          <dgm:resizeHandles val="exact"/>
        </dgm:presLayoutVars>
      </dgm:prSet>
      <dgm:spPr/>
    </dgm:pt>
    <dgm:pt modelId="{D86560EF-AADA-4A8F-AF65-DA721048EA30}" type="pres">
      <dgm:prSet presAssocID="{B18146C4-E4CF-4DB1-B2B8-E2BF61ABD6F8}" presName="wedge1" presStyleLbl="node1" presStyleIdx="0" presStyleCnt="7"/>
      <dgm:spPr/>
    </dgm:pt>
    <dgm:pt modelId="{0B213A8C-EDC2-4264-B302-76511AF9510E}" type="pres">
      <dgm:prSet presAssocID="{B18146C4-E4CF-4DB1-B2B8-E2BF61ABD6F8}" presName="dummy1a" presStyleCnt="0"/>
      <dgm:spPr/>
    </dgm:pt>
    <dgm:pt modelId="{A8ACA2ED-747A-4DE5-8D10-61A2E32B9257}" type="pres">
      <dgm:prSet presAssocID="{B18146C4-E4CF-4DB1-B2B8-E2BF61ABD6F8}" presName="dummy1b" presStyleCnt="0"/>
      <dgm:spPr/>
    </dgm:pt>
    <dgm:pt modelId="{A431E5D5-DEA9-4388-B63A-5E65A5819809}" type="pres">
      <dgm:prSet presAssocID="{B18146C4-E4CF-4DB1-B2B8-E2BF61ABD6F8}" presName="wedge1Tx" presStyleLbl="node1" presStyleIdx="0" presStyleCnt="7">
        <dgm:presLayoutVars>
          <dgm:chMax val="0"/>
          <dgm:chPref val="0"/>
          <dgm:bulletEnabled val="1"/>
        </dgm:presLayoutVars>
      </dgm:prSet>
      <dgm:spPr/>
    </dgm:pt>
    <dgm:pt modelId="{0537B6EB-0D76-4B62-8684-2CB930776426}" type="pres">
      <dgm:prSet presAssocID="{B18146C4-E4CF-4DB1-B2B8-E2BF61ABD6F8}" presName="wedge2" presStyleLbl="node1" presStyleIdx="1" presStyleCnt="7"/>
      <dgm:spPr/>
    </dgm:pt>
    <dgm:pt modelId="{9861EA1F-8580-4002-87BF-1371B9CE7202}" type="pres">
      <dgm:prSet presAssocID="{B18146C4-E4CF-4DB1-B2B8-E2BF61ABD6F8}" presName="dummy2a" presStyleCnt="0"/>
      <dgm:spPr/>
    </dgm:pt>
    <dgm:pt modelId="{BA3A020F-CA89-4D8C-9B20-53A002903B45}" type="pres">
      <dgm:prSet presAssocID="{B18146C4-E4CF-4DB1-B2B8-E2BF61ABD6F8}" presName="dummy2b" presStyleCnt="0"/>
      <dgm:spPr/>
    </dgm:pt>
    <dgm:pt modelId="{FEA45D91-3189-4E6D-8552-C5E610B06092}" type="pres">
      <dgm:prSet presAssocID="{B18146C4-E4CF-4DB1-B2B8-E2BF61ABD6F8}" presName="wedge2Tx" presStyleLbl="node1" presStyleIdx="1" presStyleCnt="7">
        <dgm:presLayoutVars>
          <dgm:chMax val="0"/>
          <dgm:chPref val="0"/>
          <dgm:bulletEnabled val="1"/>
        </dgm:presLayoutVars>
      </dgm:prSet>
      <dgm:spPr/>
    </dgm:pt>
    <dgm:pt modelId="{73A3ADA7-B0E3-465D-B95C-30A686D2759A}" type="pres">
      <dgm:prSet presAssocID="{B18146C4-E4CF-4DB1-B2B8-E2BF61ABD6F8}" presName="wedge3" presStyleLbl="node1" presStyleIdx="2" presStyleCnt="7"/>
      <dgm:spPr/>
    </dgm:pt>
    <dgm:pt modelId="{DE8FCFCB-BC76-4C8E-8079-4A846E391346}" type="pres">
      <dgm:prSet presAssocID="{B18146C4-E4CF-4DB1-B2B8-E2BF61ABD6F8}" presName="dummy3a" presStyleCnt="0"/>
      <dgm:spPr/>
    </dgm:pt>
    <dgm:pt modelId="{AE91242D-8668-47C3-8A8D-0D38AF9A85FC}" type="pres">
      <dgm:prSet presAssocID="{B18146C4-E4CF-4DB1-B2B8-E2BF61ABD6F8}" presName="dummy3b" presStyleCnt="0"/>
      <dgm:spPr/>
    </dgm:pt>
    <dgm:pt modelId="{441F33A5-C8D7-4CFC-87CC-ABA642364A94}" type="pres">
      <dgm:prSet presAssocID="{B18146C4-E4CF-4DB1-B2B8-E2BF61ABD6F8}" presName="wedge3Tx" presStyleLbl="node1" presStyleIdx="2" presStyleCnt="7">
        <dgm:presLayoutVars>
          <dgm:chMax val="0"/>
          <dgm:chPref val="0"/>
          <dgm:bulletEnabled val="1"/>
        </dgm:presLayoutVars>
      </dgm:prSet>
      <dgm:spPr/>
    </dgm:pt>
    <dgm:pt modelId="{D1C68FAD-559C-4A83-9281-7EEFDBB2D09E}" type="pres">
      <dgm:prSet presAssocID="{B18146C4-E4CF-4DB1-B2B8-E2BF61ABD6F8}" presName="wedge4" presStyleLbl="node1" presStyleIdx="3" presStyleCnt="7"/>
      <dgm:spPr/>
    </dgm:pt>
    <dgm:pt modelId="{8141A9EE-6C5A-4F43-9460-2E847BB2C424}" type="pres">
      <dgm:prSet presAssocID="{B18146C4-E4CF-4DB1-B2B8-E2BF61ABD6F8}" presName="dummy4a" presStyleCnt="0"/>
      <dgm:spPr/>
    </dgm:pt>
    <dgm:pt modelId="{011F477E-4115-462C-B280-EF34F00F02EE}" type="pres">
      <dgm:prSet presAssocID="{B18146C4-E4CF-4DB1-B2B8-E2BF61ABD6F8}" presName="dummy4b" presStyleCnt="0"/>
      <dgm:spPr/>
    </dgm:pt>
    <dgm:pt modelId="{C39D1FBA-8DA4-44BA-BC59-6BAABC091CBD}" type="pres">
      <dgm:prSet presAssocID="{B18146C4-E4CF-4DB1-B2B8-E2BF61ABD6F8}" presName="wedge4Tx" presStyleLbl="node1" presStyleIdx="3" presStyleCnt="7">
        <dgm:presLayoutVars>
          <dgm:chMax val="0"/>
          <dgm:chPref val="0"/>
          <dgm:bulletEnabled val="1"/>
        </dgm:presLayoutVars>
      </dgm:prSet>
      <dgm:spPr/>
    </dgm:pt>
    <dgm:pt modelId="{AADFE709-6005-48C0-98D3-199E118F3350}" type="pres">
      <dgm:prSet presAssocID="{B18146C4-E4CF-4DB1-B2B8-E2BF61ABD6F8}" presName="wedge5" presStyleLbl="node1" presStyleIdx="4" presStyleCnt="7"/>
      <dgm:spPr/>
    </dgm:pt>
    <dgm:pt modelId="{6B49485F-7DC5-4E8B-A324-CB0D0116CDDE}" type="pres">
      <dgm:prSet presAssocID="{B18146C4-E4CF-4DB1-B2B8-E2BF61ABD6F8}" presName="dummy5a" presStyleCnt="0"/>
      <dgm:spPr/>
    </dgm:pt>
    <dgm:pt modelId="{D5531AD4-71A2-45A0-8D5B-7F0591DC7DF9}" type="pres">
      <dgm:prSet presAssocID="{B18146C4-E4CF-4DB1-B2B8-E2BF61ABD6F8}" presName="dummy5b" presStyleCnt="0"/>
      <dgm:spPr/>
    </dgm:pt>
    <dgm:pt modelId="{315C51DC-B502-4CD0-AB6D-BFD31D72CFEE}" type="pres">
      <dgm:prSet presAssocID="{B18146C4-E4CF-4DB1-B2B8-E2BF61ABD6F8}" presName="wedge5Tx" presStyleLbl="node1" presStyleIdx="4" presStyleCnt="7">
        <dgm:presLayoutVars>
          <dgm:chMax val="0"/>
          <dgm:chPref val="0"/>
          <dgm:bulletEnabled val="1"/>
        </dgm:presLayoutVars>
      </dgm:prSet>
      <dgm:spPr/>
    </dgm:pt>
    <dgm:pt modelId="{9303FC2D-A4E9-4676-AFC3-84A2D6CA8789}" type="pres">
      <dgm:prSet presAssocID="{B18146C4-E4CF-4DB1-B2B8-E2BF61ABD6F8}" presName="wedge6" presStyleLbl="node1" presStyleIdx="5" presStyleCnt="7"/>
      <dgm:spPr/>
    </dgm:pt>
    <dgm:pt modelId="{04C49AE9-F1A4-4979-B77F-54CD1B2AA53C}" type="pres">
      <dgm:prSet presAssocID="{B18146C4-E4CF-4DB1-B2B8-E2BF61ABD6F8}" presName="dummy6a" presStyleCnt="0"/>
      <dgm:spPr/>
    </dgm:pt>
    <dgm:pt modelId="{0AA0A066-8332-48F7-9B50-C70B865CAD71}" type="pres">
      <dgm:prSet presAssocID="{B18146C4-E4CF-4DB1-B2B8-E2BF61ABD6F8}" presName="dummy6b" presStyleCnt="0"/>
      <dgm:spPr/>
    </dgm:pt>
    <dgm:pt modelId="{09101985-B035-4E15-BB56-F3CF3169ED98}" type="pres">
      <dgm:prSet presAssocID="{B18146C4-E4CF-4DB1-B2B8-E2BF61ABD6F8}" presName="wedge6Tx" presStyleLbl="node1" presStyleIdx="5" presStyleCnt="7">
        <dgm:presLayoutVars>
          <dgm:chMax val="0"/>
          <dgm:chPref val="0"/>
          <dgm:bulletEnabled val="1"/>
        </dgm:presLayoutVars>
      </dgm:prSet>
      <dgm:spPr/>
    </dgm:pt>
    <dgm:pt modelId="{069A059D-31BA-43B6-A428-8AF52C24C83A}" type="pres">
      <dgm:prSet presAssocID="{B18146C4-E4CF-4DB1-B2B8-E2BF61ABD6F8}" presName="wedge7" presStyleLbl="node1" presStyleIdx="6" presStyleCnt="7"/>
      <dgm:spPr/>
    </dgm:pt>
    <dgm:pt modelId="{06E9DF67-A560-4EAB-ABEF-DC681C8597FF}" type="pres">
      <dgm:prSet presAssocID="{B18146C4-E4CF-4DB1-B2B8-E2BF61ABD6F8}" presName="dummy7a" presStyleCnt="0"/>
      <dgm:spPr/>
    </dgm:pt>
    <dgm:pt modelId="{0C123FAE-FECC-4407-8344-BD0516B2CAF6}" type="pres">
      <dgm:prSet presAssocID="{B18146C4-E4CF-4DB1-B2B8-E2BF61ABD6F8}" presName="dummy7b" presStyleCnt="0"/>
      <dgm:spPr/>
    </dgm:pt>
    <dgm:pt modelId="{A6905A8F-EC83-49FF-8FEC-91B9B30CFE57}" type="pres">
      <dgm:prSet presAssocID="{B18146C4-E4CF-4DB1-B2B8-E2BF61ABD6F8}" presName="wedge7Tx" presStyleLbl="node1" presStyleIdx="6" presStyleCnt="7">
        <dgm:presLayoutVars>
          <dgm:chMax val="0"/>
          <dgm:chPref val="0"/>
          <dgm:bulletEnabled val="1"/>
        </dgm:presLayoutVars>
      </dgm:prSet>
      <dgm:spPr/>
    </dgm:pt>
    <dgm:pt modelId="{FE235579-6AC1-4DD5-A49E-A7F0E57C7BA1}" type="pres">
      <dgm:prSet presAssocID="{0EB2AE10-85DC-458E-893C-273CC784EDE6}" presName="arrowWedge1" presStyleLbl="fgSibTrans2D1" presStyleIdx="0" presStyleCnt="7"/>
      <dgm:spPr/>
    </dgm:pt>
    <dgm:pt modelId="{F80D9E12-970F-43B1-806C-1F7F1EEEC546}" type="pres">
      <dgm:prSet presAssocID="{74DCEA81-49EE-46AA-BD5B-54A6AFA45413}" presName="arrowWedge2" presStyleLbl="fgSibTrans2D1" presStyleIdx="1" presStyleCnt="7"/>
      <dgm:spPr/>
    </dgm:pt>
    <dgm:pt modelId="{711A745D-5627-48D1-B2E6-03D6DEF4940C}" type="pres">
      <dgm:prSet presAssocID="{4EDC5075-1006-412E-9C45-157F31C04960}" presName="arrowWedge3" presStyleLbl="fgSibTrans2D1" presStyleIdx="2" presStyleCnt="7"/>
      <dgm:spPr/>
    </dgm:pt>
    <dgm:pt modelId="{6DEBE585-B9FB-437F-AB3E-A55165B3ADC3}" type="pres">
      <dgm:prSet presAssocID="{9E2E10B5-EBB7-43D6-9FED-9EEE60780207}" presName="arrowWedge4" presStyleLbl="fgSibTrans2D1" presStyleIdx="3" presStyleCnt="7"/>
      <dgm:spPr/>
    </dgm:pt>
    <dgm:pt modelId="{CFA81D02-14BF-46E8-BA48-D16C5C61554B}" type="pres">
      <dgm:prSet presAssocID="{FCB98350-7B45-41CF-BABA-CFB0B64C2F58}" presName="arrowWedge5" presStyleLbl="fgSibTrans2D1" presStyleIdx="4" presStyleCnt="7"/>
      <dgm:spPr/>
    </dgm:pt>
    <dgm:pt modelId="{6460B274-632A-4984-9B00-522F84044271}" type="pres">
      <dgm:prSet presAssocID="{3436E257-764E-4063-8860-0997B5D38A8A}" presName="arrowWedge6" presStyleLbl="fgSibTrans2D1" presStyleIdx="5" presStyleCnt="7"/>
      <dgm:spPr/>
    </dgm:pt>
    <dgm:pt modelId="{2EE4739B-7657-4845-BBE1-08C406D26848}" type="pres">
      <dgm:prSet presAssocID="{5B369F8A-BD8B-4AC9-AF8B-F1AEFB4C5447}" presName="arrowWedge7" presStyleLbl="fgSibTrans2D1" presStyleIdx="6" presStyleCnt="7"/>
      <dgm:spPr/>
    </dgm:pt>
  </dgm:ptLst>
  <dgm:cxnLst>
    <dgm:cxn modelId="{67344916-6DD0-4B41-BE6A-70B0E1A2CD66}" type="presOf" srcId="{E6D9B39D-D2E8-4450-9B4B-787908BDBB45}" destId="{A431E5D5-DEA9-4388-B63A-5E65A5819809}" srcOrd="1" destOrd="0" presId="urn:microsoft.com/office/officeart/2005/8/layout/cycle8"/>
    <dgm:cxn modelId="{7D4E0727-7089-43D1-BF48-998CCFE9646A}" type="presOf" srcId="{0BFAB23E-D4C5-4810-A0E0-2449DCFA675D}" destId="{9303FC2D-A4E9-4676-AFC3-84A2D6CA8789}" srcOrd="0" destOrd="0" presId="urn:microsoft.com/office/officeart/2005/8/layout/cycle8"/>
    <dgm:cxn modelId="{78DEB52C-676E-4F2D-A359-FBFD506CA6A4}" srcId="{B18146C4-E4CF-4DB1-B2B8-E2BF61ABD6F8}" destId="{95F09B49-D3B2-45FE-AB45-66984C7FAC2D}" srcOrd="3" destOrd="0" parTransId="{B8D462C9-3364-41F0-A290-3C800B60FD2D}" sibTransId="{9E2E10B5-EBB7-43D6-9FED-9EEE60780207}"/>
    <dgm:cxn modelId="{DD625234-612B-4D66-865E-5F6E4A3E3E9B}" type="presOf" srcId="{E96ABDC8-1632-4F3C-8E4D-DA84F7F82135}" destId="{FEA45D91-3189-4E6D-8552-C5E610B06092}" srcOrd="1" destOrd="0" presId="urn:microsoft.com/office/officeart/2005/8/layout/cycle8"/>
    <dgm:cxn modelId="{32814C5F-8146-4BC2-A12B-E4A332C6D2D7}" srcId="{B18146C4-E4CF-4DB1-B2B8-E2BF61ABD6F8}" destId="{E96ABDC8-1632-4F3C-8E4D-DA84F7F82135}" srcOrd="1" destOrd="0" parTransId="{3877A972-2EA1-4E47-A739-148BDD3DE8FC}" sibTransId="{74DCEA81-49EE-46AA-BD5B-54A6AFA45413}"/>
    <dgm:cxn modelId="{B455A06A-A5FC-4341-8252-8377B9E43768}" type="presOf" srcId="{3EAB67E1-B98B-40A0-9D09-85BF66704351}" destId="{AADFE709-6005-48C0-98D3-199E118F3350}" srcOrd="0" destOrd="0" presId="urn:microsoft.com/office/officeart/2005/8/layout/cycle8"/>
    <dgm:cxn modelId="{4178E24A-FB50-420D-9D1B-94403100357A}" type="presOf" srcId="{E96ABDC8-1632-4F3C-8E4D-DA84F7F82135}" destId="{0537B6EB-0D76-4B62-8684-2CB930776426}" srcOrd="0" destOrd="0" presId="urn:microsoft.com/office/officeart/2005/8/layout/cycle8"/>
    <dgm:cxn modelId="{1EB4C34E-944C-4544-86A6-C255C66BB928}" srcId="{B18146C4-E4CF-4DB1-B2B8-E2BF61ABD6F8}" destId="{E6D9B39D-D2E8-4450-9B4B-787908BDBB45}" srcOrd="0" destOrd="0" parTransId="{AA5E6B3C-D60D-4AA6-B988-3B043005CE6E}" sibTransId="{0EB2AE10-85DC-458E-893C-273CC784EDE6}"/>
    <dgm:cxn modelId="{D2B3F571-A56B-4CC1-9CD6-C520EA7108A5}" srcId="{B18146C4-E4CF-4DB1-B2B8-E2BF61ABD6F8}" destId="{3EAB67E1-B98B-40A0-9D09-85BF66704351}" srcOrd="4" destOrd="0" parTransId="{B76C465F-F9E1-4F71-8945-3B1059A9BC69}" sibTransId="{FCB98350-7B45-41CF-BABA-CFB0B64C2F58}"/>
    <dgm:cxn modelId="{BF5FF252-C40C-4181-B6B2-281CB68D19AB}" type="presOf" srcId="{0BFAB23E-D4C5-4810-A0E0-2449DCFA675D}" destId="{09101985-B035-4E15-BB56-F3CF3169ED98}" srcOrd="1" destOrd="0" presId="urn:microsoft.com/office/officeart/2005/8/layout/cycle8"/>
    <dgm:cxn modelId="{9D0BF877-3890-40D3-BAC5-3E54EE3A9FAE}" type="presOf" srcId="{95F09B49-D3B2-45FE-AB45-66984C7FAC2D}" destId="{D1C68FAD-559C-4A83-9281-7EEFDBB2D09E}" srcOrd="0" destOrd="0" presId="urn:microsoft.com/office/officeart/2005/8/layout/cycle8"/>
    <dgm:cxn modelId="{74081B7B-01D3-475A-B452-22737123EBE4}" type="presOf" srcId="{B9B16F82-2E8B-430B-A68D-E1324B3909DE}" destId="{73A3ADA7-B0E3-465D-B95C-30A686D2759A}" srcOrd="0" destOrd="0" presId="urn:microsoft.com/office/officeart/2005/8/layout/cycle8"/>
    <dgm:cxn modelId="{ED74FE80-5E2B-49F9-B3DE-11685EF02806}" srcId="{B18146C4-E4CF-4DB1-B2B8-E2BF61ABD6F8}" destId="{BBFA866B-879C-45EA-B41F-AC18DCF102ED}" srcOrd="6" destOrd="0" parTransId="{9748DC8B-C879-4E72-AB80-0617664B9DD3}" sibTransId="{5B369F8A-BD8B-4AC9-AF8B-F1AEFB4C5447}"/>
    <dgm:cxn modelId="{69BF0D84-6822-4627-9AAB-5656EC84FFDB}" type="presOf" srcId="{3EAB67E1-B98B-40A0-9D09-85BF66704351}" destId="{315C51DC-B502-4CD0-AB6D-BFD31D72CFEE}" srcOrd="1" destOrd="0" presId="urn:microsoft.com/office/officeart/2005/8/layout/cycle8"/>
    <dgm:cxn modelId="{83E65A86-E42E-48F3-A178-780EE555EA8B}" type="presOf" srcId="{95F09B49-D3B2-45FE-AB45-66984C7FAC2D}" destId="{C39D1FBA-8DA4-44BA-BC59-6BAABC091CBD}" srcOrd="1" destOrd="0" presId="urn:microsoft.com/office/officeart/2005/8/layout/cycle8"/>
    <dgm:cxn modelId="{83C64D91-DC0B-4418-A992-6EBBE4A9DC04}" srcId="{B18146C4-E4CF-4DB1-B2B8-E2BF61ABD6F8}" destId="{0BFAB23E-D4C5-4810-A0E0-2449DCFA675D}" srcOrd="5" destOrd="0" parTransId="{1354FDE1-78AB-49C1-A2AE-8664999017FE}" sibTransId="{3436E257-764E-4063-8860-0997B5D38A8A}"/>
    <dgm:cxn modelId="{5AE9B29D-A110-4C3D-AD43-C90B99FB011D}" srcId="{B18146C4-E4CF-4DB1-B2B8-E2BF61ABD6F8}" destId="{B9B16F82-2E8B-430B-A68D-E1324B3909DE}" srcOrd="2" destOrd="0" parTransId="{C48B5AE9-8E4B-4BF1-8FF8-55583091E364}" sibTransId="{4EDC5075-1006-412E-9C45-157F31C04960}"/>
    <dgm:cxn modelId="{FA9A1EA2-5459-4B37-AE9D-CAAA15024ED2}" type="presOf" srcId="{B9B16F82-2E8B-430B-A68D-E1324B3909DE}" destId="{441F33A5-C8D7-4CFC-87CC-ABA642364A94}" srcOrd="1" destOrd="0" presId="urn:microsoft.com/office/officeart/2005/8/layout/cycle8"/>
    <dgm:cxn modelId="{F454A8BC-8317-4735-A424-E1857EEB5006}" type="presOf" srcId="{E6D9B39D-D2E8-4450-9B4B-787908BDBB45}" destId="{D86560EF-AADA-4A8F-AF65-DA721048EA30}" srcOrd="0" destOrd="0" presId="urn:microsoft.com/office/officeart/2005/8/layout/cycle8"/>
    <dgm:cxn modelId="{07E0ABC3-D220-428C-941C-30FEA57E1F56}" type="presOf" srcId="{BBFA866B-879C-45EA-B41F-AC18DCF102ED}" destId="{A6905A8F-EC83-49FF-8FEC-91B9B30CFE57}" srcOrd="1" destOrd="0" presId="urn:microsoft.com/office/officeart/2005/8/layout/cycle8"/>
    <dgm:cxn modelId="{9BBE21CC-40CE-4A62-8ACA-F3D7028D35B3}" type="presOf" srcId="{BBFA866B-879C-45EA-B41F-AC18DCF102ED}" destId="{069A059D-31BA-43B6-A428-8AF52C24C83A}" srcOrd="0" destOrd="0" presId="urn:microsoft.com/office/officeart/2005/8/layout/cycle8"/>
    <dgm:cxn modelId="{5A2662DC-A2B4-4560-945A-269076521285}" type="presOf" srcId="{B18146C4-E4CF-4DB1-B2B8-E2BF61ABD6F8}" destId="{C3EF8B06-500D-44B9-BE98-6FFC4D17E9D1}" srcOrd="0" destOrd="0" presId="urn:microsoft.com/office/officeart/2005/8/layout/cycle8"/>
    <dgm:cxn modelId="{82C06E3A-3160-4613-948E-2DB0BDAFB356}" type="presParOf" srcId="{C3EF8B06-500D-44B9-BE98-6FFC4D17E9D1}" destId="{D86560EF-AADA-4A8F-AF65-DA721048EA30}" srcOrd="0" destOrd="0" presId="urn:microsoft.com/office/officeart/2005/8/layout/cycle8"/>
    <dgm:cxn modelId="{02173D30-6127-4EE2-956F-10477606E114}" type="presParOf" srcId="{C3EF8B06-500D-44B9-BE98-6FFC4D17E9D1}" destId="{0B213A8C-EDC2-4264-B302-76511AF9510E}" srcOrd="1" destOrd="0" presId="urn:microsoft.com/office/officeart/2005/8/layout/cycle8"/>
    <dgm:cxn modelId="{F19C602F-E8AA-4E3B-9CC9-A29157110D84}" type="presParOf" srcId="{C3EF8B06-500D-44B9-BE98-6FFC4D17E9D1}" destId="{A8ACA2ED-747A-4DE5-8D10-61A2E32B9257}" srcOrd="2" destOrd="0" presId="urn:microsoft.com/office/officeart/2005/8/layout/cycle8"/>
    <dgm:cxn modelId="{5B4DC030-3C1B-4B15-9154-CF985F9D7D82}" type="presParOf" srcId="{C3EF8B06-500D-44B9-BE98-6FFC4D17E9D1}" destId="{A431E5D5-DEA9-4388-B63A-5E65A5819809}" srcOrd="3" destOrd="0" presId="urn:microsoft.com/office/officeart/2005/8/layout/cycle8"/>
    <dgm:cxn modelId="{02DF7A09-5D5E-4A12-9C64-7D8FC57F5FDE}" type="presParOf" srcId="{C3EF8B06-500D-44B9-BE98-6FFC4D17E9D1}" destId="{0537B6EB-0D76-4B62-8684-2CB930776426}" srcOrd="4" destOrd="0" presId="urn:microsoft.com/office/officeart/2005/8/layout/cycle8"/>
    <dgm:cxn modelId="{CD7BFD3E-ED25-45DA-92FC-862464939ED0}" type="presParOf" srcId="{C3EF8B06-500D-44B9-BE98-6FFC4D17E9D1}" destId="{9861EA1F-8580-4002-87BF-1371B9CE7202}" srcOrd="5" destOrd="0" presId="urn:microsoft.com/office/officeart/2005/8/layout/cycle8"/>
    <dgm:cxn modelId="{76858281-5965-4127-B7C1-F518638BC049}" type="presParOf" srcId="{C3EF8B06-500D-44B9-BE98-6FFC4D17E9D1}" destId="{BA3A020F-CA89-4D8C-9B20-53A002903B45}" srcOrd="6" destOrd="0" presId="urn:microsoft.com/office/officeart/2005/8/layout/cycle8"/>
    <dgm:cxn modelId="{8E929477-5C2C-4D2E-9204-C9DCC41EE642}" type="presParOf" srcId="{C3EF8B06-500D-44B9-BE98-6FFC4D17E9D1}" destId="{FEA45D91-3189-4E6D-8552-C5E610B06092}" srcOrd="7" destOrd="0" presId="urn:microsoft.com/office/officeart/2005/8/layout/cycle8"/>
    <dgm:cxn modelId="{698E2608-34AE-4432-9AAA-044ADB21887A}" type="presParOf" srcId="{C3EF8B06-500D-44B9-BE98-6FFC4D17E9D1}" destId="{73A3ADA7-B0E3-465D-B95C-30A686D2759A}" srcOrd="8" destOrd="0" presId="urn:microsoft.com/office/officeart/2005/8/layout/cycle8"/>
    <dgm:cxn modelId="{8FC0E024-BCE2-40A6-896E-6B64DA05F539}" type="presParOf" srcId="{C3EF8B06-500D-44B9-BE98-6FFC4D17E9D1}" destId="{DE8FCFCB-BC76-4C8E-8079-4A846E391346}" srcOrd="9" destOrd="0" presId="urn:microsoft.com/office/officeart/2005/8/layout/cycle8"/>
    <dgm:cxn modelId="{3EB7D505-2162-412C-98A8-5AC742641914}" type="presParOf" srcId="{C3EF8B06-500D-44B9-BE98-6FFC4D17E9D1}" destId="{AE91242D-8668-47C3-8A8D-0D38AF9A85FC}" srcOrd="10" destOrd="0" presId="urn:microsoft.com/office/officeart/2005/8/layout/cycle8"/>
    <dgm:cxn modelId="{7EAE1016-46A1-4966-A0A8-AF906CB342E1}" type="presParOf" srcId="{C3EF8B06-500D-44B9-BE98-6FFC4D17E9D1}" destId="{441F33A5-C8D7-4CFC-87CC-ABA642364A94}" srcOrd="11" destOrd="0" presId="urn:microsoft.com/office/officeart/2005/8/layout/cycle8"/>
    <dgm:cxn modelId="{BA41E868-2389-4EDD-BD15-DFB0A5FF0543}" type="presParOf" srcId="{C3EF8B06-500D-44B9-BE98-6FFC4D17E9D1}" destId="{D1C68FAD-559C-4A83-9281-7EEFDBB2D09E}" srcOrd="12" destOrd="0" presId="urn:microsoft.com/office/officeart/2005/8/layout/cycle8"/>
    <dgm:cxn modelId="{8D20090F-1D02-4013-8B82-2A9DCADF7474}" type="presParOf" srcId="{C3EF8B06-500D-44B9-BE98-6FFC4D17E9D1}" destId="{8141A9EE-6C5A-4F43-9460-2E847BB2C424}" srcOrd="13" destOrd="0" presId="urn:microsoft.com/office/officeart/2005/8/layout/cycle8"/>
    <dgm:cxn modelId="{81B16790-1865-4A26-8E05-9EC16DB39138}" type="presParOf" srcId="{C3EF8B06-500D-44B9-BE98-6FFC4D17E9D1}" destId="{011F477E-4115-462C-B280-EF34F00F02EE}" srcOrd="14" destOrd="0" presId="urn:microsoft.com/office/officeart/2005/8/layout/cycle8"/>
    <dgm:cxn modelId="{D9E5FFA3-773D-42E8-BBCF-4AD5BB268068}" type="presParOf" srcId="{C3EF8B06-500D-44B9-BE98-6FFC4D17E9D1}" destId="{C39D1FBA-8DA4-44BA-BC59-6BAABC091CBD}" srcOrd="15" destOrd="0" presId="urn:microsoft.com/office/officeart/2005/8/layout/cycle8"/>
    <dgm:cxn modelId="{9A55BBA5-D713-4BD4-BECB-E0DC7D875730}" type="presParOf" srcId="{C3EF8B06-500D-44B9-BE98-6FFC4D17E9D1}" destId="{AADFE709-6005-48C0-98D3-199E118F3350}" srcOrd="16" destOrd="0" presId="urn:microsoft.com/office/officeart/2005/8/layout/cycle8"/>
    <dgm:cxn modelId="{7D30EF6C-9B79-4602-90BA-7093D4786E6A}" type="presParOf" srcId="{C3EF8B06-500D-44B9-BE98-6FFC4D17E9D1}" destId="{6B49485F-7DC5-4E8B-A324-CB0D0116CDDE}" srcOrd="17" destOrd="0" presId="urn:microsoft.com/office/officeart/2005/8/layout/cycle8"/>
    <dgm:cxn modelId="{68CDDA70-F867-47FD-93DD-00E04A21A9C4}" type="presParOf" srcId="{C3EF8B06-500D-44B9-BE98-6FFC4D17E9D1}" destId="{D5531AD4-71A2-45A0-8D5B-7F0591DC7DF9}" srcOrd="18" destOrd="0" presId="urn:microsoft.com/office/officeart/2005/8/layout/cycle8"/>
    <dgm:cxn modelId="{F012DDB0-30DA-4EBE-B65D-0EC714445162}" type="presParOf" srcId="{C3EF8B06-500D-44B9-BE98-6FFC4D17E9D1}" destId="{315C51DC-B502-4CD0-AB6D-BFD31D72CFEE}" srcOrd="19" destOrd="0" presId="urn:microsoft.com/office/officeart/2005/8/layout/cycle8"/>
    <dgm:cxn modelId="{8EED1144-FD20-4892-8909-1F0FFB6C37A3}" type="presParOf" srcId="{C3EF8B06-500D-44B9-BE98-6FFC4D17E9D1}" destId="{9303FC2D-A4E9-4676-AFC3-84A2D6CA8789}" srcOrd="20" destOrd="0" presId="urn:microsoft.com/office/officeart/2005/8/layout/cycle8"/>
    <dgm:cxn modelId="{9FF42D2B-35B4-4328-A28D-C3E3FF9F6E77}" type="presParOf" srcId="{C3EF8B06-500D-44B9-BE98-6FFC4D17E9D1}" destId="{04C49AE9-F1A4-4979-B77F-54CD1B2AA53C}" srcOrd="21" destOrd="0" presId="urn:microsoft.com/office/officeart/2005/8/layout/cycle8"/>
    <dgm:cxn modelId="{CF94F249-4D35-418D-AE56-A5958078E370}" type="presParOf" srcId="{C3EF8B06-500D-44B9-BE98-6FFC4D17E9D1}" destId="{0AA0A066-8332-48F7-9B50-C70B865CAD71}" srcOrd="22" destOrd="0" presId="urn:microsoft.com/office/officeart/2005/8/layout/cycle8"/>
    <dgm:cxn modelId="{160E5795-3B0D-40D0-8454-9310FC425B94}" type="presParOf" srcId="{C3EF8B06-500D-44B9-BE98-6FFC4D17E9D1}" destId="{09101985-B035-4E15-BB56-F3CF3169ED98}" srcOrd="23" destOrd="0" presId="urn:microsoft.com/office/officeart/2005/8/layout/cycle8"/>
    <dgm:cxn modelId="{E979322D-3CC4-4ACE-8BA0-228CF7ACB641}" type="presParOf" srcId="{C3EF8B06-500D-44B9-BE98-6FFC4D17E9D1}" destId="{069A059D-31BA-43B6-A428-8AF52C24C83A}" srcOrd="24" destOrd="0" presId="urn:microsoft.com/office/officeart/2005/8/layout/cycle8"/>
    <dgm:cxn modelId="{9C26BFED-8920-4AED-BB5B-0BCB2C82C23F}" type="presParOf" srcId="{C3EF8B06-500D-44B9-BE98-6FFC4D17E9D1}" destId="{06E9DF67-A560-4EAB-ABEF-DC681C8597FF}" srcOrd="25" destOrd="0" presId="urn:microsoft.com/office/officeart/2005/8/layout/cycle8"/>
    <dgm:cxn modelId="{50A1C2B5-CC02-4E9F-8291-F56FB29D3B1A}" type="presParOf" srcId="{C3EF8B06-500D-44B9-BE98-6FFC4D17E9D1}" destId="{0C123FAE-FECC-4407-8344-BD0516B2CAF6}" srcOrd="26" destOrd="0" presId="urn:microsoft.com/office/officeart/2005/8/layout/cycle8"/>
    <dgm:cxn modelId="{F78BE903-971F-464E-B558-4FA87D20A625}" type="presParOf" srcId="{C3EF8B06-500D-44B9-BE98-6FFC4D17E9D1}" destId="{A6905A8F-EC83-49FF-8FEC-91B9B30CFE57}" srcOrd="27" destOrd="0" presId="urn:microsoft.com/office/officeart/2005/8/layout/cycle8"/>
    <dgm:cxn modelId="{E0EF3F63-2432-4C49-8721-8E1AEC751852}" type="presParOf" srcId="{C3EF8B06-500D-44B9-BE98-6FFC4D17E9D1}" destId="{FE235579-6AC1-4DD5-A49E-A7F0E57C7BA1}" srcOrd="28" destOrd="0" presId="urn:microsoft.com/office/officeart/2005/8/layout/cycle8"/>
    <dgm:cxn modelId="{990B472B-344F-40DD-AD55-EC749D96520D}" type="presParOf" srcId="{C3EF8B06-500D-44B9-BE98-6FFC4D17E9D1}" destId="{F80D9E12-970F-43B1-806C-1F7F1EEEC546}" srcOrd="29" destOrd="0" presId="urn:microsoft.com/office/officeart/2005/8/layout/cycle8"/>
    <dgm:cxn modelId="{7E0FB549-AE51-49AA-9680-A1477E95311D}" type="presParOf" srcId="{C3EF8B06-500D-44B9-BE98-6FFC4D17E9D1}" destId="{711A745D-5627-48D1-B2E6-03D6DEF4940C}" srcOrd="30" destOrd="0" presId="urn:microsoft.com/office/officeart/2005/8/layout/cycle8"/>
    <dgm:cxn modelId="{D8926587-014F-45D8-B789-C5575C95B383}" type="presParOf" srcId="{C3EF8B06-500D-44B9-BE98-6FFC4D17E9D1}" destId="{6DEBE585-B9FB-437F-AB3E-A55165B3ADC3}" srcOrd="31" destOrd="0" presId="urn:microsoft.com/office/officeart/2005/8/layout/cycle8"/>
    <dgm:cxn modelId="{2E45AEBA-6902-4970-9071-835C85441D75}" type="presParOf" srcId="{C3EF8B06-500D-44B9-BE98-6FFC4D17E9D1}" destId="{CFA81D02-14BF-46E8-BA48-D16C5C61554B}" srcOrd="32" destOrd="0" presId="urn:microsoft.com/office/officeart/2005/8/layout/cycle8"/>
    <dgm:cxn modelId="{16A9CAC5-C0E1-4266-B820-7CA336D2F105}" type="presParOf" srcId="{C3EF8B06-500D-44B9-BE98-6FFC4D17E9D1}" destId="{6460B274-632A-4984-9B00-522F84044271}" srcOrd="33" destOrd="0" presId="urn:microsoft.com/office/officeart/2005/8/layout/cycle8"/>
    <dgm:cxn modelId="{03146DB0-1402-40F0-BDDE-78578319ADB0}" type="presParOf" srcId="{C3EF8B06-500D-44B9-BE98-6FFC4D17E9D1}" destId="{2EE4739B-7657-4845-BBE1-08C406D26848}" srcOrd="34" destOrd="0" presId="urn:microsoft.com/office/officeart/2005/8/layout/cycle8"/>
  </dgm:cxnLst>
  <dgm:bg>
    <a:solidFill>
      <a:srgbClr val="00206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12B083-8B3D-41FC-B37B-79C7CD4991BD}" type="doc">
      <dgm:prSet loTypeId="urn:microsoft.com/office/officeart/2018/2/layout/IconVerticalSolidList" loCatId="icon" qsTypeId="urn:microsoft.com/office/officeart/2005/8/quickstyle/simple5" qsCatId="simple" csTypeId="urn:microsoft.com/office/officeart/2005/8/colors/colorful4" csCatId="colorful" phldr="1"/>
      <dgm:spPr/>
      <dgm:t>
        <a:bodyPr/>
        <a:lstStyle/>
        <a:p>
          <a:endParaRPr lang="en-US"/>
        </a:p>
      </dgm:t>
    </dgm:pt>
    <dgm:pt modelId="{E888C2A6-F440-447A-97FB-3FF0D4C3C3C4}">
      <dgm:prSet/>
      <dgm:spPr/>
      <dgm:t>
        <a:bodyPr/>
        <a:lstStyle/>
        <a:p>
          <a:pPr>
            <a:lnSpc>
              <a:spcPct val="100000"/>
            </a:lnSpc>
          </a:pPr>
          <a:r>
            <a:rPr lang="en-US" dirty="0"/>
            <a:t>Clinical Documentation </a:t>
          </a:r>
        </a:p>
      </dgm:t>
    </dgm:pt>
    <dgm:pt modelId="{4B817B82-DA41-4963-AD28-69F2104A095C}" type="parTrans" cxnId="{89A88838-2B86-4A36-A2EA-135ED5585082}">
      <dgm:prSet/>
      <dgm:spPr/>
      <dgm:t>
        <a:bodyPr/>
        <a:lstStyle/>
        <a:p>
          <a:endParaRPr lang="en-US"/>
        </a:p>
      </dgm:t>
    </dgm:pt>
    <dgm:pt modelId="{D67C1751-B0F2-4EF8-B3D4-02F645FD1F33}" type="sibTrans" cxnId="{89A88838-2B86-4A36-A2EA-135ED5585082}">
      <dgm:prSet/>
      <dgm:spPr/>
      <dgm:t>
        <a:bodyPr/>
        <a:lstStyle/>
        <a:p>
          <a:endParaRPr lang="en-US"/>
        </a:p>
      </dgm:t>
    </dgm:pt>
    <dgm:pt modelId="{F611FEF8-CF99-49B1-A093-8211EF222F43}">
      <dgm:prSet/>
      <dgm:spPr/>
      <dgm:t>
        <a:bodyPr/>
        <a:lstStyle/>
        <a:p>
          <a:pPr>
            <a:lnSpc>
              <a:spcPct val="100000"/>
            </a:lnSpc>
          </a:pPr>
          <a:r>
            <a:rPr lang="en-US"/>
            <a:t>Including patient interviews</a:t>
          </a:r>
        </a:p>
      </dgm:t>
    </dgm:pt>
    <dgm:pt modelId="{81B4EBC1-0B4D-4C81-8271-71807C58BA54}" type="parTrans" cxnId="{37E18C5A-6950-4B16-86CF-366B42448501}">
      <dgm:prSet/>
      <dgm:spPr/>
      <dgm:t>
        <a:bodyPr/>
        <a:lstStyle/>
        <a:p>
          <a:endParaRPr lang="en-US"/>
        </a:p>
      </dgm:t>
    </dgm:pt>
    <dgm:pt modelId="{BBF71754-ADF0-4F10-9B3F-DB66C440AD21}" type="sibTrans" cxnId="{37E18C5A-6950-4B16-86CF-366B42448501}">
      <dgm:prSet/>
      <dgm:spPr/>
      <dgm:t>
        <a:bodyPr/>
        <a:lstStyle/>
        <a:p>
          <a:endParaRPr lang="en-US"/>
        </a:p>
      </dgm:t>
    </dgm:pt>
    <dgm:pt modelId="{F3CD8F5C-7E1D-4A05-8667-9262B5A71C70}">
      <dgm:prSet/>
      <dgm:spPr/>
      <dgm:t>
        <a:bodyPr/>
        <a:lstStyle/>
        <a:p>
          <a:pPr>
            <a:lnSpc>
              <a:spcPct val="100000"/>
            </a:lnSpc>
          </a:pPr>
          <a:r>
            <a:rPr lang="en-US"/>
            <a:t>Quality Control </a:t>
          </a:r>
        </a:p>
      </dgm:t>
    </dgm:pt>
    <dgm:pt modelId="{F074C692-AF90-4AAC-9607-8F92CBACFB80}" type="parTrans" cxnId="{1C2E0A59-F0B3-4246-872C-B6506E6CA151}">
      <dgm:prSet/>
      <dgm:spPr/>
      <dgm:t>
        <a:bodyPr/>
        <a:lstStyle/>
        <a:p>
          <a:endParaRPr lang="en-US"/>
        </a:p>
      </dgm:t>
    </dgm:pt>
    <dgm:pt modelId="{9FD7B3A7-3485-4E56-91D3-F632EA7A8A73}" type="sibTrans" cxnId="{1C2E0A59-F0B3-4246-872C-B6506E6CA151}">
      <dgm:prSet/>
      <dgm:spPr/>
      <dgm:t>
        <a:bodyPr/>
        <a:lstStyle/>
        <a:p>
          <a:endParaRPr lang="en-US"/>
        </a:p>
      </dgm:t>
    </dgm:pt>
    <dgm:pt modelId="{4B64E9BB-26D0-45DD-A732-0BEDE33DA9D3}">
      <dgm:prSet/>
      <dgm:spPr/>
      <dgm:t>
        <a:bodyPr/>
        <a:lstStyle/>
        <a:p>
          <a:pPr>
            <a:lnSpc>
              <a:spcPct val="100000"/>
            </a:lnSpc>
          </a:pPr>
          <a:r>
            <a:rPr lang="en-US"/>
            <a:t>Compliance (policies and process) </a:t>
          </a:r>
        </a:p>
      </dgm:t>
    </dgm:pt>
    <dgm:pt modelId="{AA91B66D-DC53-4904-B461-B7C74F81DE54}" type="parTrans" cxnId="{509AB65C-2D5C-48BA-B147-F942853B1BC5}">
      <dgm:prSet/>
      <dgm:spPr/>
      <dgm:t>
        <a:bodyPr/>
        <a:lstStyle/>
        <a:p>
          <a:endParaRPr lang="en-US"/>
        </a:p>
      </dgm:t>
    </dgm:pt>
    <dgm:pt modelId="{FB8EFB5A-97CC-4D40-996D-E30098AB5259}" type="sibTrans" cxnId="{509AB65C-2D5C-48BA-B147-F942853B1BC5}">
      <dgm:prSet/>
      <dgm:spPr/>
      <dgm:t>
        <a:bodyPr/>
        <a:lstStyle/>
        <a:p>
          <a:endParaRPr lang="en-US"/>
        </a:p>
      </dgm:t>
    </dgm:pt>
    <dgm:pt modelId="{253E99BB-02EB-4482-A437-D14F6189C559}">
      <dgm:prSet/>
      <dgm:spPr/>
      <dgm:t>
        <a:bodyPr/>
        <a:lstStyle/>
        <a:p>
          <a:pPr>
            <a:lnSpc>
              <a:spcPct val="100000"/>
            </a:lnSpc>
          </a:pPr>
          <a:r>
            <a:rPr lang="en-US"/>
            <a:t>Performance (competencies and outcomes)</a:t>
          </a:r>
        </a:p>
      </dgm:t>
    </dgm:pt>
    <dgm:pt modelId="{D4EA9D31-9336-4CCC-9453-4BE00252F615}" type="parTrans" cxnId="{5253CBA4-3554-4BEA-9E62-63ECED553F7F}">
      <dgm:prSet/>
      <dgm:spPr/>
      <dgm:t>
        <a:bodyPr/>
        <a:lstStyle/>
        <a:p>
          <a:endParaRPr lang="en-US"/>
        </a:p>
      </dgm:t>
    </dgm:pt>
    <dgm:pt modelId="{ADF935A1-9CEE-4E5A-8DF0-6A080FCDA6AF}" type="sibTrans" cxnId="{5253CBA4-3554-4BEA-9E62-63ECED553F7F}">
      <dgm:prSet/>
      <dgm:spPr/>
      <dgm:t>
        <a:bodyPr/>
        <a:lstStyle/>
        <a:p>
          <a:endParaRPr lang="en-US"/>
        </a:p>
      </dgm:t>
    </dgm:pt>
    <dgm:pt modelId="{92CEF0B4-62BE-4284-BAEA-FFAB5DE8C860}">
      <dgm:prSet/>
      <dgm:spPr/>
      <dgm:t>
        <a:bodyPr/>
        <a:lstStyle/>
        <a:p>
          <a:pPr>
            <a:lnSpc>
              <a:spcPct val="100000"/>
            </a:lnSpc>
          </a:pPr>
          <a:r>
            <a:rPr lang="en-US"/>
            <a:t>Predictive Analytics</a:t>
          </a:r>
        </a:p>
      </dgm:t>
    </dgm:pt>
    <dgm:pt modelId="{ACC254F9-6E9A-4EA1-BDA2-ADD4E5C9E135}" type="parTrans" cxnId="{A376105C-1B05-455E-B98B-AEDBA57F7C86}">
      <dgm:prSet/>
      <dgm:spPr/>
      <dgm:t>
        <a:bodyPr/>
        <a:lstStyle/>
        <a:p>
          <a:endParaRPr lang="en-US"/>
        </a:p>
      </dgm:t>
    </dgm:pt>
    <dgm:pt modelId="{D3F972CB-BCA9-4813-9F42-4E15997AF0B0}" type="sibTrans" cxnId="{A376105C-1B05-455E-B98B-AEDBA57F7C86}">
      <dgm:prSet/>
      <dgm:spPr/>
      <dgm:t>
        <a:bodyPr/>
        <a:lstStyle/>
        <a:p>
          <a:endParaRPr lang="en-US"/>
        </a:p>
      </dgm:t>
    </dgm:pt>
    <dgm:pt modelId="{60BE01F4-E0AC-4E9E-8071-1DD000E0D078}">
      <dgm:prSet/>
      <dgm:spPr/>
      <dgm:t>
        <a:bodyPr/>
        <a:lstStyle/>
        <a:p>
          <a:pPr>
            <a:lnSpc>
              <a:spcPct val="100000"/>
            </a:lnSpc>
          </a:pPr>
          <a:r>
            <a:rPr lang="en-US" dirty="0"/>
            <a:t>Decision Support</a:t>
          </a:r>
        </a:p>
      </dgm:t>
    </dgm:pt>
    <dgm:pt modelId="{3258BD18-22A0-4DAB-9B6C-B33282DF2EF2}" type="parTrans" cxnId="{2267F9F5-181A-41AE-91DF-69440906494E}">
      <dgm:prSet/>
      <dgm:spPr/>
      <dgm:t>
        <a:bodyPr/>
        <a:lstStyle/>
        <a:p>
          <a:endParaRPr lang="en-US"/>
        </a:p>
      </dgm:t>
    </dgm:pt>
    <dgm:pt modelId="{B06344F2-69A0-4AF0-9723-01432DB43A4C}" type="sibTrans" cxnId="{2267F9F5-181A-41AE-91DF-69440906494E}">
      <dgm:prSet/>
      <dgm:spPr/>
      <dgm:t>
        <a:bodyPr/>
        <a:lstStyle/>
        <a:p>
          <a:endParaRPr lang="en-US"/>
        </a:p>
      </dgm:t>
    </dgm:pt>
    <dgm:pt modelId="{E78F2F0C-3C0E-4B54-8375-34CE00A50F34}">
      <dgm:prSet/>
      <dgm:spPr/>
      <dgm:t>
        <a:bodyPr/>
        <a:lstStyle/>
        <a:p>
          <a:pPr>
            <a:lnSpc>
              <a:spcPct val="100000"/>
            </a:lnSpc>
          </a:pPr>
          <a:r>
            <a:rPr lang="en-US" dirty="0"/>
            <a:t>Capacity assessment, medication selection, symptom monitoring</a:t>
          </a:r>
        </a:p>
      </dgm:t>
    </dgm:pt>
    <dgm:pt modelId="{735883FE-D190-4E0A-A925-D4D52D4201A0}" type="parTrans" cxnId="{B7E411C9-E297-4EC0-B830-C794990C9DE3}">
      <dgm:prSet/>
      <dgm:spPr/>
      <dgm:t>
        <a:bodyPr/>
        <a:lstStyle/>
        <a:p>
          <a:endParaRPr lang="en-US"/>
        </a:p>
      </dgm:t>
    </dgm:pt>
    <dgm:pt modelId="{12DD245B-CF2E-4823-8FF5-BFA4466C3D3F}" type="sibTrans" cxnId="{B7E411C9-E297-4EC0-B830-C794990C9DE3}">
      <dgm:prSet/>
      <dgm:spPr/>
      <dgm:t>
        <a:bodyPr/>
        <a:lstStyle/>
        <a:p>
          <a:endParaRPr lang="en-US"/>
        </a:p>
      </dgm:t>
    </dgm:pt>
    <dgm:pt modelId="{7198F18D-D924-4E61-8B14-9840030246D8}">
      <dgm:prSet/>
      <dgm:spPr/>
      <dgm:t>
        <a:bodyPr/>
        <a:lstStyle/>
        <a:p>
          <a:pPr>
            <a:lnSpc>
              <a:spcPct val="100000"/>
            </a:lnSpc>
          </a:pPr>
          <a:r>
            <a:rPr lang="en-US" dirty="0"/>
            <a:t>Education and Training </a:t>
          </a:r>
        </a:p>
      </dgm:t>
    </dgm:pt>
    <dgm:pt modelId="{61CBE6F4-7142-4E00-B260-FA32605FB8F8}" type="parTrans" cxnId="{A2339B19-EC89-4B2E-8244-D5AE8095749D}">
      <dgm:prSet/>
      <dgm:spPr/>
      <dgm:t>
        <a:bodyPr/>
        <a:lstStyle/>
        <a:p>
          <a:endParaRPr lang="en-US"/>
        </a:p>
      </dgm:t>
    </dgm:pt>
    <dgm:pt modelId="{28E29585-10FD-4B5E-859D-7221EFC6B1EB}" type="sibTrans" cxnId="{A2339B19-EC89-4B2E-8244-D5AE8095749D}">
      <dgm:prSet/>
      <dgm:spPr/>
      <dgm:t>
        <a:bodyPr/>
        <a:lstStyle/>
        <a:p>
          <a:endParaRPr lang="en-US"/>
        </a:p>
      </dgm:t>
    </dgm:pt>
    <dgm:pt modelId="{04362E0C-9F54-49EB-8517-A0E31F33996F}" type="pres">
      <dgm:prSet presAssocID="{8E12B083-8B3D-41FC-B37B-79C7CD4991BD}" presName="root" presStyleCnt="0">
        <dgm:presLayoutVars>
          <dgm:dir/>
          <dgm:resizeHandles val="exact"/>
        </dgm:presLayoutVars>
      </dgm:prSet>
      <dgm:spPr/>
    </dgm:pt>
    <dgm:pt modelId="{908696E9-4007-4272-91ED-CD93B1E08A8A}" type="pres">
      <dgm:prSet presAssocID="{E888C2A6-F440-447A-97FB-3FF0D4C3C3C4}" presName="compNode" presStyleCnt="0"/>
      <dgm:spPr/>
    </dgm:pt>
    <dgm:pt modelId="{2265A551-F426-44E8-B34F-4DBA38AC768D}" type="pres">
      <dgm:prSet presAssocID="{E888C2A6-F440-447A-97FB-3FF0D4C3C3C4}" presName="bgRect" presStyleLbl="bgShp" presStyleIdx="0" presStyleCnt="5"/>
      <dgm:spPr/>
    </dgm:pt>
    <dgm:pt modelId="{6694F43B-272B-433A-AEFC-47AE471BB4BB}" type="pres">
      <dgm:prSet presAssocID="{E888C2A6-F440-447A-97FB-3FF0D4C3C3C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ethoscope"/>
        </a:ext>
      </dgm:extLst>
    </dgm:pt>
    <dgm:pt modelId="{CF10A54C-6C9F-4590-A86E-DEA9AF8909A5}" type="pres">
      <dgm:prSet presAssocID="{E888C2A6-F440-447A-97FB-3FF0D4C3C3C4}" presName="spaceRect" presStyleCnt="0"/>
      <dgm:spPr/>
    </dgm:pt>
    <dgm:pt modelId="{EDF8BA6C-AE56-4AFC-83BD-5756080FFCB3}" type="pres">
      <dgm:prSet presAssocID="{E888C2A6-F440-447A-97FB-3FF0D4C3C3C4}" presName="parTx" presStyleLbl="revTx" presStyleIdx="0" presStyleCnt="8">
        <dgm:presLayoutVars>
          <dgm:chMax val="0"/>
          <dgm:chPref val="0"/>
        </dgm:presLayoutVars>
      </dgm:prSet>
      <dgm:spPr/>
    </dgm:pt>
    <dgm:pt modelId="{82B5A72C-6F4D-4C24-B0C6-E25AF664A5B9}" type="pres">
      <dgm:prSet presAssocID="{E888C2A6-F440-447A-97FB-3FF0D4C3C3C4}" presName="desTx" presStyleLbl="revTx" presStyleIdx="1" presStyleCnt="8">
        <dgm:presLayoutVars/>
      </dgm:prSet>
      <dgm:spPr/>
    </dgm:pt>
    <dgm:pt modelId="{75AB7DA6-FEBF-4E9E-94B1-3C90F6EA6781}" type="pres">
      <dgm:prSet presAssocID="{D67C1751-B0F2-4EF8-B3D4-02F645FD1F33}" presName="sibTrans" presStyleCnt="0"/>
      <dgm:spPr/>
    </dgm:pt>
    <dgm:pt modelId="{11500093-3EEA-4F0F-84BF-587124BD8EA7}" type="pres">
      <dgm:prSet presAssocID="{F3CD8F5C-7E1D-4A05-8667-9262B5A71C70}" presName="compNode" presStyleCnt="0"/>
      <dgm:spPr/>
    </dgm:pt>
    <dgm:pt modelId="{185F6783-5412-4F22-95E6-FE471911FBE9}" type="pres">
      <dgm:prSet presAssocID="{F3CD8F5C-7E1D-4A05-8667-9262B5A71C70}" presName="bgRect" presStyleLbl="bgShp" presStyleIdx="1" presStyleCnt="5"/>
      <dgm:spPr/>
    </dgm:pt>
    <dgm:pt modelId="{118A8AE9-EDB2-4B47-91F8-4A5382D9CF9F}" type="pres">
      <dgm:prSet presAssocID="{F3CD8F5C-7E1D-4A05-8667-9262B5A71C7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Office Worker"/>
        </a:ext>
      </dgm:extLst>
    </dgm:pt>
    <dgm:pt modelId="{E5F42815-345C-48EF-A058-16C6306C5BAA}" type="pres">
      <dgm:prSet presAssocID="{F3CD8F5C-7E1D-4A05-8667-9262B5A71C70}" presName="spaceRect" presStyleCnt="0"/>
      <dgm:spPr/>
    </dgm:pt>
    <dgm:pt modelId="{6AEE6942-9F32-4478-B25B-DC4575E61DEC}" type="pres">
      <dgm:prSet presAssocID="{F3CD8F5C-7E1D-4A05-8667-9262B5A71C70}" presName="parTx" presStyleLbl="revTx" presStyleIdx="2" presStyleCnt="8">
        <dgm:presLayoutVars>
          <dgm:chMax val="0"/>
          <dgm:chPref val="0"/>
        </dgm:presLayoutVars>
      </dgm:prSet>
      <dgm:spPr/>
    </dgm:pt>
    <dgm:pt modelId="{4BD116A1-F2A5-4365-A0F5-53E5CA3723BB}" type="pres">
      <dgm:prSet presAssocID="{F3CD8F5C-7E1D-4A05-8667-9262B5A71C70}" presName="desTx" presStyleLbl="revTx" presStyleIdx="3" presStyleCnt="8">
        <dgm:presLayoutVars/>
      </dgm:prSet>
      <dgm:spPr/>
    </dgm:pt>
    <dgm:pt modelId="{673CC8B0-2739-478B-A078-4DECE623DD7E}" type="pres">
      <dgm:prSet presAssocID="{9FD7B3A7-3485-4E56-91D3-F632EA7A8A73}" presName="sibTrans" presStyleCnt="0"/>
      <dgm:spPr/>
    </dgm:pt>
    <dgm:pt modelId="{3B3A7D69-8DDE-4EF2-AA51-F4DB425338C7}" type="pres">
      <dgm:prSet presAssocID="{92CEF0B4-62BE-4284-BAEA-FFAB5DE8C860}" presName="compNode" presStyleCnt="0"/>
      <dgm:spPr/>
    </dgm:pt>
    <dgm:pt modelId="{03B9650B-DAA9-456A-ABAB-B0CAA79BC9F8}" type="pres">
      <dgm:prSet presAssocID="{92CEF0B4-62BE-4284-BAEA-FFAB5DE8C860}" presName="bgRect" presStyleLbl="bgShp" presStyleIdx="2" presStyleCnt="5"/>
      <dgm:spPr/>
    </dgm:pt>
    <dgm:pt modelId="{BE3A5FE1-4760-45B3-BD28-C8C37727D4E1}" type="pres">
      <dgm:prSet presAssocID="{92CEF0B4-62BE-4284-BAEA-FFAB5DE8C86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r chart"/>
        </a:ext>
      </dgm:extLst>
    </dgm:pt>
    <dgm:pt modelId="{E2233DDB-0681-46F9-BF00-F15C34E3D0E4}" type="pres">
      <dgm:prSet presAssocID="{92CEF0B4-62BE-4284-BAEA-FFAB5DE8C860}" presName="spaceRect" presStyleCnt="0"/>
      <dgm:spPr/>
    </dgm:pt>
    <dgm:pt modelId="{C2F92F6B-E017-4FE8-B30F-F948AEBE05A6}" type="pres">
      <dgm:prSet presAssocID="{92CEF0B4-62BE-4284-BAEA-FFAB5DE8C860}" presName="parTx" presStyleLbl="revTx" presStyleIdx="4" presStyleCnt="8">
        <dgm:presLayoutVars>
          <dgm:chMax val="0"/>
          <dgm:chPref val="0"/>
        </dgm:presLayoutVars>
      </dgm:prSet>
      <dgm:spPr/>
    </dgm:pt>
    <dgm:pt modelId="{77513D91-8FC6-46B6-913F-9DB1F85330A5}" type="pres">
      <dgm:prSet presAssocID="{D3F972CB-BCA9-4813-9F42-4E15997AF0B0}" presName="sibTrans" presStyleCnt="0"/>
      <dgm:spPr/>
    </dgm:pt>
    <dgm:pt modelId="{6BE9F075-7B47-40B6-861A-6448ECFDAA71}" type="pres">
      <dgm:prSet presAssocID="{60BE01F4-E0AC-4E9E-8071-1DD000E0D078}" presName="compNode" presStyleCnt="0"/>
      <dgm:spPr/>
    </dgm:pt>
    <dgm:pt modelId="{849B229E-3B7D-4796-8679-00EE7EA8C4AA}" type="pres">
      <dgm:prSet presAssocID="{60BE01F4-E0AC-4E9E-8071-1DD000E0D078}" presName="bgRect" presStyleLbl="bgShp" presStyleIdx="3" presStyleCnt="5"/>
      <dgm:spPr/>
    </dgm:pt>
    <dgm:pt modelId="{2362ABEB-4AFF-49A8-88D0-A05AC1CDEEE4}" type="pres">
      <dgm:prSet presAssocID="{60BE01F4-E0AC-4E9E-8071-1DD000E0D07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edicine"/>
        </a:ext>
      </dgm:extLst>
    </dgm:pt>
    <dgm:pt modelId="{B223F89B-004F-4D23-8F6F-0218F1A9FF44}" type="pres">
      <dgm:prSet presAssocID="{60BE01F4-E0AC-4E9E-8071-1DD000E0D078}" presName="spaceRect" presStyleCnt="0"/>
      <dgm:spPr/>
    </dgm:pt>
    <dgm:pt modelId="{DDF6F998-DAEA-44B8-B209-4646A55C8140}" type="pres">
      <dgm:prSet presAssocID="{60BE01F4-E0AC-4E9E-8071-1DD000E0D078}" presName="parTx" presStyleLbl="revTx" presStyleIdx="5" presStyleCnt="8">
        <dgm:presLayoutVars>
          <dgm:chMax val="0"/>
          <dgm:chPref val="0"/>
        </dgm:presLayoutVars>
      </dgm:prSet>
      <dgm:spPr/>
    </dgm:pt>
    <dgm:pt modelId="{26E95FEF-E1C9-4E1F-83CF-7BA5F82EF497}" type="pres">
      <dgm:prSet presAssocID="{60BE01F4-E0AC-4E9E-8071-1DD000E0D078}" presName="desTx" presStyleLbl="revTx" presStyleIdx="6" presStyleCnt="8">
        <dgm:presLayoutVars/>
      </dgm:prSet>
      <dgm:spPr/>
    </dgm:pt>
    <dgm:pt modelId="{6EE31792-C024-4224-865D-CE62BFED8233}" type="pres">
      <dgm:prSet presAssocID="{B06344F2-69A0-4AF0-9723-01432DB43A4C}" presName="sibTrans" presStyleCnt="0"/>
      <dgm:spPr/>
    </dgm:pt>
    <dgm:pt modelId="{7409129F-AD89-4058-8F06-186B59FE1C6F}" type="pres">
      <dgm:prSet presAssocID="{7198F18D-D924-4E61-8B14-9840030246D8}" presName="compNode" presStyleCnt="0"/>
      <dgm:spPr/>
    </dgm:pt>
    <dgm:pt modelId="{48D260D8-7027-49CB-89BC-A6BF3AD3AAC2}" type="pres">
      <dgm:prSet presAssocID="{7198F18D-D924-4E61-8B14-9840030246D8}" presName="bgRect" presStyleLbl="bgShp" presStyleIdx="4" presStyleCnt="5"/>
      <dgm:spPr/>
    </dgm:pt>
    <dgm:pt modelId="{FE4699EF-799F-4FA6-A1BB-64CE4AA911BB}" type="pres">
      <dgm:prSet presAssocID="{7198F18D-D924-4E61-8B14-9840030246D8}"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pt>
    <dgm:pt modelId="{775FBE55-0F96-40B6-996A-7BB2CC6F09D7}" type="pres">
      <dgm:prSet presAssocID="{7198F18D-D924-4E61-8B14-9840030246D8}" presName="spaceRect" presStyleCnt="0"/>
      <dgm:spPr/>
    </dgm:pt>
    <dgm:pt modelId="{3F334C69-ED67-4404-9278-BC68BF562909}" type="pres">
      <dgm:prSet presAssocID="{7198F18D-D924-4E61-8B14-9840030246D8}" presName="parTx" presStyleLbl="revTx" presStyleIdx="7" presStyleCnt="8">
        <dgm:presLayoutVars>
          <dgm:chMax val="0"/>
          <dgm:chPref val="0"/>
        </dgm:presLayoutVars>
      </dgm:prSet>
      <dgm:spPr/>
    </dgm:pt>
  </dgm:ptLst>
  <dgm:cxnLst>
    <dgm:cxn modelId="{A9234103-6DD6-4B1D-A5F7-0B602AA37DC1}" type="presOf" srcId="{F611FEF8-CF99-49B1-A093-8211EF222F43}" destId="{82B5A72C-6F4D-4C24-B0C6-E25AF664A5B9}" srcOrd="0" destOrd="0" presId="urn:microsoft.com/office/officeart/2018/2/layout/IconVerticalSolidList"/>
    <dgm:cxn modelId="{E2D16409-8233-44BB-B48D-D85C4E2C71CA}" type="presOf" srcId="{E888C2A6-F440-447A-97FB-3FF0D4C3C3C4}" destId="{EDF8BA6C-AE56-4AFC-83BD-5756080FFCB3}" srcOrd="0" destOrd="0" presId="urn:microsoft.com/office/officeart/2018/2/layout/IconVerticalSolidList"/>
    <dgm:cxn modelId="{A2339B19-EC89-4B2E-8244-D5AE8095749D}" srcId="{8E12B083-8B3D-41FC-B37B-79C7CD4991BD}" destId="{7198F18D-D924-4E61-8B14-9840030246D8}" srcOrd="4" destOrd="0" parTransId="{61CBE6F4-7142-4E00-B260-FA32605FB8F8}" sibTransId="{28E29585-10FD-4B5E-859D-7221EFC6B1EB}"/>
    <dgm:cxn modelId="{89A88838-2B86-4A36-A2EA-135ED5585082}" srcId="{8E12B083-8B3D-41FC-B37B-79C7CD4991BD}" destId="{E888C2A6-F440-447A-97FB-3FF0D4C3C3C4}" srcOrd="0" destOrd="0" parTransId="{4B817B82-DA41-4963-AD28-69F2104A095C}" sibTransId="{D67C1751-B0F2-4EF8-B3D4-02F645FD1F33}"/>
    <dgm:cxn modelId="{A376105C-1B05-455E-B98B-AEDBA57F7C86}" srcId="{8E12B083-8B3D-41FC-B37B-79C7CD4991BD}" destId="{92CEF0B4-62BE-4284-BAEA-FFAB5DE8C860}" srcOrd="2" destOrd="0" parTransId="{ACC254F9-6E9A-4EA1-BDA2-ADD4E5C9E135}" sibTransId="{D3F972CB-BCA9-4813-9F42-4E15997AF0B0}"/>
    <dgm:cxn modelId="{509AB65C-2D5C-48BA-B147-F942853B1BC5}" srcId="{F3CD8F5C-7E1D-4A05-8667-9262B5A71C70}" destId="{4B64E9BB-26D0-45DD-A732-0BEDE33DA9D3}" srcOrd="0" destOrd="0" parTransId="{AA91B66D-DC53-4904-B461-B7C74F81DE54}" sibTransId="{FB8EFB5A-97CC-4D40-996D-E30098AB5259}"/>
    <dgm:cxn modelId="{DE401768-EF7E-402B-B00C-82D578FF2717}" type="presOf" srcId="{F3CD8F5C-7E1D-4A05-8667-9262B5A71C70}" destId="{6AEE6942-9F32-4478-B25B-DC4575E61DEC}" srcOrd="0" destOrd="0" presId="urn:microsoft.com/office/officeart/2018/2/layout/IconVerticalSolidList"/>
    <dgm:cxn modelId="{254EF052-38B7-47EA-ABBC-AED0091B848D}" type="presOf" srcId="{60BE01F4-E0AC-4E9E-8071-1DD000E0D078}" destId="{DDF6F998-DAEA-44B8-B209-4646A55C8140}" srcOrd="0" destOrd="0" presId="urn:microsoft.com/office/officeart/2018/2/layout/IconVerticalSolidList"/>
    <dgm:cxn modelId="{1C2E0A59-F0B3-4246-872C-B6506E6CA151}" srcId="{8E12B083-8B3D-41FC-B37B-79C7CD4991BD}" destId="{F3CD8F5C-7E1D-4A05-8667-9262B5A71C70}" srcOrd="1" destOrd="0" parTransId="{F074C692-AF90-4AAC-9607-8F92CBACFB80}" sibTransId="{9FD7B3A7-3485-4E56-91D3-F632EA7A8A73}"/>
    <dgm:cxn modelId="{37E18C5A-6950-4B16-86CF-366B42448501}" srcId="{E888C2A6-F440-447A-97FB-3FF0D4C3C3C4}" destId="{F611FEF8-CF99-49B1-A093-8211EF222F43}" srcOrd="0" destOrd="0" parTransId="{81B4EBC1-0B4D-4C81-8271-71807C58BA54}" sibTransId="{BBF71754-ADF0-4F10-9B3F-DB66C440AD21}"/>
    <dgm:cxn modelId="{5253CBA4-3554-4BEA-9E62-63ECED553F7F}" srcId="{F3CD8F5C-7E1D-4A05-8667-9262B5A71C70}" destId="{253E99BB-02EB-4482-A437-D14F6189C559}" srcOrd="1" destOrd="0" parTransId="{D4EA9D31-9336-4CCC-9453-4BE00252F615}" sibTransId="{ADF935A1-9CEE-4E5A-8DF0-6A080FCDA6AF}"/>
    <dgm:cxn modelId="{D423F4C2-92DC-49D2-A43B-72EF993D5944}" type="presOf" srcId="{8E12B083-8B3D-41FC-B37B-79C7CD4991BD}" destId="{04362E0C-9F54-49EB-8517-A0E31F33996F}" srcOrd="0" destOrd="0" presId="urn:microsoft.com/office/officeart/2018/2/layout/IconVerticalSolidList"/>
    <dgm:cxn modelId="{D82D13C5-7627-4047-B96D-6CCE67972C9E}" type="presOf" srcId="{7198F18D-D924-4E61-8B14-9840030246D8}" destId="{3F334C69-ED67-4404-9278-BC68BF562909}" srcOrd="0" destOrd="0" presId="urn:microsoft.com/office/officeart/2018/2/layout/IconVerticalSolidList"/>
    <dgm:cxn modelId="{B7E411C9-E297-4EC0-B830-C794990C9DE3}" srcId="{60BE01F4-E0AC-4E9E-8071-1DD000E0D078}" destId="{E78F2F0C-3C0E-4B54-8375-34CE00A50F34}" srcOrd="0" destOrd="0" parTransId="{735883FE-D190-4E0A-A925-D4D52D4201A0}" sibTransId="{12DD245B-CF2E-4823-8FF5-BFA4466C3D3F}"/>
    <dgm:cxn modelId="{28E6E0DC-CC72-411C-AFD2-14935B44CB9C}" type="presOf" srcId="{4B64E9BB-26D0-45DD-A732-0BEDE33DA9D3}" destId="{4BD116A1-F2A5-4365-A0F5-53E5CA3723BB}" srcOrd="0" destOrd="0" presId="urn:microsoft.com/office/officeart/2018/2/layout/IconVerticalSolidList"/>
    <dgm:cxn modelId="{D371B4EA-9F2D-48A8-8B96-E8CDC1C6CF95}" type="presOf" srcId="{92CEF0B4-62BE-4284-BAEA-FFAB5DE8C860}" destId="{C2F92F6B-E017-4FE8-B30F-F948AEBE05A6}" srcOrd="0" destOrd="0" presId="urn:microsoft.com/office/officeart/2018/2/layout/IconVerticalSolidList"/>
    <dgm:cxn modelId="{50168AF2-4704-440D-8A0B-6C1781F93A3A}" type="presOf" srcId="{253E99BB-02EB-4482-A437-D14F6189C559}" destId="{4BD116A1-F2A5-4365-A0F5-53E5CA3723BB}" srcOrd="0" destOrd="1" presId="urn:microsoft.com/office/officeart/2018/2/layout/IconVerticalSolidList"/>
    <dgm:cxn modelId="{2267F9F5-181A-41AE-91DF-69440906494E}" srcId="{8E12B083-8B3D-41FC-B37B-79C7CD4991BD}" destId="{60BE01F4-E0AC-4E9E-8071-1DD000E0D078}" srcOrd="3" destOrd="0" parTransId="{3258BD18-22A0-4DAB-9B6C-B33282DF2EF2}" sibTransId="{B06344F2-69A0-4AF0-9723-01432DB43A4C}"/>
    <dgm:cxn modelId="{76960EFF-73F8-4A6B-85DC-C776CE3E2345}" type="presOf" srcId="{E78F2F0C-3C0E-4B54-8375-34CE00A50F34}" destId="{26E95FEF-E1C9-4E1F-83CF-7BA5F82EF497}" srcOrd="0" destOrd="0" presId="urn:microsoft.com/office/officeart/2018/2/layout/IconVerticalSolidList"/>
    <dgm:cxn modelId="{9BA25290-5969-4B21-B55F-C50385507ED4}" type="presParOf" srcId="{04362E0C-9F54-49EB-8517-A0E31F33996F}" destId="{908696E9-4007-4272-91ED-CD93B1E08A8A}" srcOrd="0" destOrd="0" presId="urn:microsoft.com/office/officeart/2018/2/layout/IconVerticalSolidList"/>
    <dgm:cxn modelId="{1B968422-C142-4C41-8473-89D76CAEF21F}" type="presParOf" srcId="{908696E9-4007-4272-91ED-CD93B1E08A8A}" destId="{2265A551-F426-44E8-B34F-4DBA38AC768D}" srcOrd="0" destOrd="0" presId="urn:microsoft.com/office/officeart/2018/2/layout/IconVerticalSolidList"/>
    <dgm:cxn modelId="{23D4F0B1-8B23-4C72-93BD-36A601E1DC6D}" type="presParOf" srcId="{908696E9-4007-4272-91ED-CD93B1E08A8A}" destId="{6694F43B-272B-433A-AEFC-47AE471BB4BB}" srcOrd="1" destOrd="0" presId="urn:microsoft.com/office/officeart/2018/2/layout/IconVerticalSolidList"/>
    <dgm:cxn modelId="{4F1D23A1-A0FE-4423-B6CF-76EADEDC5508}" type="presParOf" srcId="{908696E9-4007-4272-91ED-CD93B1E08A8A}" destId="{CF10A54C-6C9F-4590-A86E-DEA9AF8909A5}" srcOrd="2" destOrd="0" presId="urn:microsoft.com/office/officeart/2018/2/layout/IconVerticalSolidList"/>
    <dgm:cxn modelId="{D1D223A8-5A4B-4CF3-A78D-04C95AD30EA7}" type="presParOf" srcId="{908696E9-4007-4272-91ED-CD93B1E08A8A}" destId="{EDF8BA6C-AE56-4AFC-83BD-5756080FFCB3}" srcOrd="3" destOrd="0" presId="urn:microsoft.com/office/officeart/2018/2/layout/IconVerticalSolidList"/>
    <dgm:cxn modelId="{1E5F1966-A6CE-4F82-9E4D-18EC2D54E199}" type="presParOf" srcId="{908696E9-4007-4272-91ED-CD93B1E08A8A}" destId="{82B5A72C-6F4D-4C24-B0C6-E25AF664A5B9}" srcOrd="4" destOrd="0" presId="urn:microsoft.com/office/officeart/2018/2/layout/IconVerticalSolidList"/>
    <dgm:cxn modelId="{E360099F-C352-47F7-A795-DF24A7318ED8}" type="presParOf" srcId="{04362E0C-9F54-49EB-8517-A0E31F33996F}" destId="{75AB7DA6-FEBF-4E9E-94B1-3C90F6EA6781}" srcOrd="1" destOrd="0" presId="urn:microsoft.com/office/officeart/2018/2/layout/IconVerticalSolidList"/>
    <dgm:cxn modelId="{F22355AE-23FF-4A1A-8C8E-FDB6A4B92757}" type="presParOf" srcId="{04362E0C-9F54-49EB-8517-A0E31F33996F}" destId="{11500093-3EEA-4F0F-84BF-587124BD8EA7}" srcOrd="2" destOrd="0" presId="urn:microsoft.com/office/officeart/2018/2/layout/IconVerticalSolidList"/>
    <dgm:cxn modelId="{2CA5D706-20A9-4F4C-880D-CEBA8C3D1B08}" type="presParOf" srcId="{11500093-3EEA-4F0F-84BF-587124BD8EA7}" destId="{185F6783-5412-4F22-95E6-FE471911FBE9}" srcOrd="0" destOrd="0" presId="urn:microsoft.com/office/officeart/2018/2/layout/IconVerticalSolidList"/>
    <dgm:cxn modelId="{E6485CB6-A94C-483D-8947-1DF7D033B580}" type="presParOf" srcId="{11500093-3EEA-4F0F-84BF-587124BD8EA7}" destId="{118A8AE9-EDB2-4B47-91F8-4A5382D9CF9F}" srcOrd="1" destOrd="0" presId="urn:microsoft.com/office/officeart/2018/2/layout/IconVerticalSolidList"/>
    <dgm:cxn modelId="{01F67D53-8C2B-4AE5-B492-7FAA616CD582}" type="presParOf" srcId="{11500093-3EEA-4F0F-84BF-587124BD8EA7}" destId="{E5F42815-345C-48EF-A058-16C6306C5BAA}" srcOrd="2" destOrd="0" presId="urn:microsoft.com/office/officeart/2018/2/layout/IconVerticalSolidList"/>
    <dgm:cxn modelId="{9BB43424-3748-4C2A-8769-24496FBA5B3C}" type="presParOf" srcId="{11500093-3EEA-4F0F-84BF-587124BD8EA7}" destId="{6AEE6942-9F32-4478-B25B-DC4575E61DEC}" srcOrd="3" destOrd="0" presId="urn:microsoft.com/office/officeart/2018/2/layout/IconVerticalSolidList"/>
    <dgm:cxn modelId="{4D069CF4-A182-42FB-8709-50A1D50B55B2}" type="presParOf" srcId="{11500093-3EEA-4F0F-84BF-587124BD8EA7}" destId="{4BD116A1-F2A5-4365-A0F5-53E5CA3723BB}" srcOrd="4" destOrd="0" presId="urn:microsoft.com/office/officeart/2018/2/layout/IconVerticalSolidList"/>
    <dgm:cxn modelId="{76482E46-9F9B-4966-A7EC-C5398F02D600}" type="presParOf" srcId="{04362E0C-9F54-49EB-8517-A0E31F33996F}" destId="{673CC8B0-2739-478B-A078-4DECE623DD7E}" srcOrd="3" destOrd="0" presId="urn:microsoft.com/office/officeart/2018/2/layout/IconVerticalSolidList"/>
    <dgm:cxn modelId="{251BBA62-6F6C-4E45-A0B4-C7218F5C7579}" type="presParOf" srcId="{04362E0C-9F54-49EB-8517-A0E31F33996F}" destId="{3B3A7D69-8DDE-4EF2-AA51-F4DB425338C7}" srcOrd="4" destOrd="0" presId="urn:microsoft.com/office/officeart/2018/2/layout/IconVerticalSolidList"/>
    <dgm:cxn modelId="{23EAA968-F18D-429D-BFF2-631330EF7671}" type="presParOf" srcId="{3B3A7D69-8DDE-4EF2-AA51-F4DB425338C7}" destId="{03B9650B-DAA9-456A-ABAB-B0CAA79BC9F8}" srcOrd="0" destOrd="0" presId="urn:microsoft.com/office/officeart/2018/2/layout/IconVerticalSolidList"/>
    <dgm:cxn modelId="{0E5F8B4F-79F8-4C98-A8A3-54F8FFF5A019}" type="presParOf" srcId="{3B3A7D69-8DDE-4EF2-AA51-F4DB425338C7}" destId="{BE3A5FE1-4760-45B3-BD28-C8C37727D4E1}" srcOrd="1" destOrd="0" presId="urn:microsoft.com/office/officeart/2018/2/layout/IconVerticalSolidList"/>
    <dgm:cxn modelId="{CDF447D3-9407-48E6-B76A-C10CBD36E395}" type="presParOf" srcId="{3B3A7D69-8DDE-4EF2-AA51-F4DB425338C7}" destId="{E2233DDB-0681-46F9-BF00-F15C34E3D0E4}" srcOrd="2" destOrd="0" presId="urn:microsoft.com/office/officeart/2018/2/layout/IconVerticalSolidList"/>
    <dgm:cxn modelId="{837D3857-608A-4EAD-B881-5E68D761BD4A}" type="presParOf" srcId="{3B3A7D69-8DDE-4EF2-AA51-F4DB425338C7}" destId="{C2F92F6B-E017-4FE8-B30F-F948AEBE05A6}" srcOrd="3" destOrd="0" presId="urn:microsoft.com/office/officeart/2018/2/layout/IconVerticalSolidList"/>
    <dgm:cxn modelId="{A7B2B776-C74B-4162-A169-E41A69A51C45}" type="presParOf" srcId="{04362E0C-9F54-49EB-8517-A0E31F33996F}" destId="{77513D91-8FC6-46B6-913F-9DB1F85330A5}" srcOrd="5" destOrd="0" presId="urn:microsoft.com/office/officeart/2018/2/layout/IconVerticalSolidList"/>
    <dgm:cxn modelId="{B4A92228-B584-46C1-93EC-496F0563EC93}" type="presParOf" srcId="{04362E0C-9F54-49EB-8517-A0E31F33996F}" destId="{6BE9F075-7B47-40B6-861A-6448ECFDAA71}" srcOrd="6" destOrd="0" presId="urn:microsoft.com/office/officeart/2018/2/layout/IconVerticalSolidList"/>
    <dgm:cxn modelId="{5779928F-B394-4699-8E35-2334274185B8}" type="presParOf" srcId="{6BE9F075-7B47-40B6-861A-6448ECFDAA71}" destId="{849B229E-3B7D-4796-8679-00EE7EA8C4AA}" srcOrd="0" destOrd="0" presId="urn:microsoft.com/office/officeart/2018/2/layout/IconVerticalSolidList"/>
    <dgm:cxn modelId="{F2FB3B39-190E-4045-9614-96C84D889205}" type="presParOf" srcId="{6BE9F075-7B47-40B6-861A-6448ECFDAA71}" destId="{2362ABEB-4AFF-49A8-88D0-A05AC1CDEEE4}" srcOrd="1" destOrd="0" presId="urn:microsoft.com/office/officeart/2018/2/layout/IconVerticalSolidList"/>
    <dgm:cxn modelId="{12E062ED-0DD4-4EA3-AFE1-5A193006CA31}" type="presParOf" srcId="{6BE9F075-7B47-40B6-861A-6448ECFDAA71}" destId="{B223F89B-004F-4D23-8F6F-0218F1A9FF44}" srcOrd="2" destOrd="0" presId="urn:microsoft.com/office/officeart/2018/2/layout/IconVerticalSolidList"/>
    <dgm:cxn modelId="{0B2568A2-EF0B-4055-BD02-F5C0BADB9CB7}" type="presParOf" srcId="{6BE9F075-7B47-40B6-861A-6448ECFDAA71}" destId="{DDF6F998-DAEA-44B8-B209-4646A55C8140}" srcOrd="3" destOrd="0" presId="urn:microsoft.com/office/officeart/2018/2/layout/IconVerticalSolidList"/>
    <dgm:cxn modelId="{DC8F9CDF-C9A1-409B-9A0A-94D940057DBD}" type="presParOf" srcId="{6BE9F075-7B47-40B6-861A-6448ECFDAA71}" destId="{26E95FEF-E1C9-4E1F-83CF-7BA5F82EF497}" srcOrd="4" destOrd="0" presId="urn:microsoft.com/office/officeart/2018/2/layout/IconVerticalSolidList"/>
    <dgm:cxn modelId="{DFF74025-8654-4A41-9DFD-C74198F20E7B}" type="presParOf" srcId="{04362E0C-9F54-49EB-8517-A0E31F33996F}" destId="{6EE31792-C024-4224-865D-CE62BFED8233}" srcOrd="7" destOrd="0" presId="urn:microsoft.com/office/officeart/2018/2/layout/IconVerticalSolidList"/>
    <dgm:cxn modelId="{F00A61C5-214D-401B-BCC1-0D1915F3AECE}" type="presParOf" srcId="{04362E0C-9F54-49EB-8517-A0E31F33996F}" destId="{7409129F-AD89-4058-8F06-186B59FE1C6F}" srcOrd="8" destOrd="0" presId="urn:microsoft.com/office/officeart/2018/2/layout/IconVerticalSolidList"/>
    <dgm:cxn modelId="{91D57C66-0998-400B-86B0-120026F02A49}" type="presParOf" srcId="{7409129F-AD89-4058-8F06-186B59FE1C6F}" destId="{48D260D8-7027-49CB-89BC-A6BF3AD3AAC2}" srcOrd="0" destOrd="0" presId="urn:microsoft.com/office/officeart/2018/2/layout/IconVerticalSolidList"/>
    <dgm:cxn modelId="{33BD9548-3FB3-480B-9B96-710237AEE1B3}" type="presParOf" srcId="{7409129F-AD89-4058-8F06-186B59FE1C6F}" destId="{FE4699EF-799F-4FA6-A1BB-64CE4AA911BB}" srcOrd="1" destOrd="0" presId="urn:microsoft.com/office/officeart/2018/2/layout/IconVerticalSolidList"/>
    <dgm:cxn modelId="{1C07F4A7-FD80-4B02-B7DB-EC2C8849976E}" type="presParOf" srcId="{7409129F-AD89-4058-8F06-186B59FE1C6F}" destId="{775FBE55-0F96-40B6-996A-7BB2CC6F09D7}" srcOrd="2" destOrd="0" presId="urn:microsoft.com/office/officeart/2018/2/layout/IconVerticalSolidList"/>
    <dgm:cxn modelId="{A725D2F1-CABE-44C0-93C1-4EE9C5F65D66}" type="presParOf" srcId="{7409129F-AD89-4058-8F06-186B59FE1C6F}" destId="{3F334C69-ED67-4404-9278-BC68BF56290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D81C4C-CFEB-4782-BE67-B52617DBE1D6}" type="doc">
      <dgm:prSet loTypeId="urn:microsoft.com/office/officeart/2018/2/layout/IconLabelDescriptionList" loCatId="icon" qsTypeId="urn:microsoft.com/office/officeart/2005/8/quickstyle/3d1" qsCatId="3D" csTypeId="urn:microsoft.com/office/officeart/2005/8/colors/colorful5" csCatId="colorful" phldr="1"/>
      <dgm:spPr>
        <a:scene3d>
          <a:camera prst="orthographicFront">
            <a:rot lat="0" lon="0" rev="0"/>
          </a:camera>
          <a:lightRig rig="balanced" dir="t">
            <a:rot lat="0" lon="0" rev="8700000"/>
          </a:lightRig>
        </a:scene3d>
      </dgm:spPr>
      <dgm:t>
        <a:bodyPr/>
        <a:lstStyle/>
        <a:p>
          <a:endParaRPr lang="en-US"/>
        </a:p>
      </dgm:t>
    </dgm:pt>
    <dgm:pt modelId="{D22EBA8E-2405-4D44-93D8-857EEA7A72BB}">
      <dgm:prSet/>
      <dgm: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nSpc>
              <a:spcPct val="100000"/>
            </a:lnSpc>
            <a:defRPr b="1"/>
          </a:pPr>
          <a:r>
            <a:rPr lang="en-US" dirty="0">
              <a:solidFill>
                <a:schemeClr val="bg1"/>
              </a:solidFill>
            </a:rPr>
            <a:t>GPT  to coach the physician for the assessment: </a:t>
          </a:r>
        </a:p>
      </dgm:t>
    </dgm:pt>
    <dgm:pt modelId="{B3A6E561-055E-4782-9FC2-A1F2E7304099}" type="parTrans" cxnId="{8A90E3CF-7E89-4077-A2B2-103E731FC2D2}">
      <dgm:prSet/>
      <dgm:spPr/>
      <dgm:t>
        <a:bodyPr/>
        <a:lstStyle/>
        <a:p>
          <a:endParaRPr lang="en-US"/>
        </a:p>
      </dgm:t>
    </dgm:pt>
    <dgm:pt modelId="{93282566-0968-4DF3-B435-019FEBA571D8}" type="sibTrans" cxnId="{8A90E3CF-7E89-4077-A2B2-103E731FC2D2}">
      <dgm:prSet/>
      <dgm:spPr/>
      <dgm:t>
        <a:bodyPr/>
        <a:lstStyle/>
        <a:p>
          <a:endParaRPr lang="en-US"/>
        </a:p>
      </dgm:t>
    </dgm:pt>
    <dgm:pt modelId="{B8C1B9CA-DACC-4DAC-9E93-1B191327E698}">
      <dgm:prSet/>
      <dgm: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nSpc>
              <a:spcPct val="100000"/>
            </a:lnSpc>
          </a:pPr>
          <a:r>
            <a:rPr lang="en-US" dirty="0">
              <a:solidFill>
                <a:schemeClr val="bg1"/>
              </a:solidFill>
            </a:rPr>
            <a:t>e.g. Co-pilot demo</a:t>
          </a:r>
        </a:p>
      </dgm:t>
    </dgm:pt>
    <dgm:pt modelId="{9451DEE3-C48E-45C1-90C5-24ACA724449B}" type="parTrans" cxnId="{32D33943-05EA-4B18-86F0-F92388044D98}">
      <dgm:prSet/>
      <dgm:spPr/>
      <dgm:t>
        <a:bodyPr/>
        <a:lstStyle/>
        <a:p>
          <a:endParaRPr lang="en-US"/>
        </a:p>
      </dgm:t>
    </dgm:pt>
    <dgm:pt modelId="{5B57253E-AA21-4BB6-845A-A765F9722989}" type="sibTrans" cxnId="{32D33943-05EA-4B18-86F0-F92388044D98}">
      <dgm:prSet/>
      <dgm:spPr/>
      <dgm:t>
        <a:bodyPr/>
        <a:lstStyle/>
        <a:p>
          <a:endParaRPr lang="en-US"/>
        </a:p>
      </dgm:t>
    </dgm:pt>
    <dgm:pt modelId="{5D5757A5-6B1C-4610-B303-B4AABCA821AA}">
      <dgm:prSet/>
      <dgm: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nSpc>
              <a:spcPct val="100000"/>
            </a:lnSpc>
            <a:defRPr b="1"/>
          </a:pPr>
          <a:r>
            <a:rPr lang="en-US" dirty="0">
              <a:solidFill>
                <a:schemeClr val="bg1"/>
              </a:solidFill>
            </a:rPr>
            <a:t>GPT Agent to interview patient and offer initial opinion</a:t>
          </a:r>
        </a:p>
      </dgm:t>
    </dgm:pt>
    <dgm:pt modelId="{EF30ECAB-033E-4D31-B061-31B4523B07F8}" type="parTrans" cxnId="{1F8F4E3A-5430-401A-8F53-AD0217DBDE63}">
      <dgm:prSet/>
      <dgm:spPr/>
      <dgm:t>
        <a:bodyPr/>
        <a:lstStyle/>
        <a:p>
          <a:endParaRPr lang="en-US"/>
        </a:p>
      </dgm:t>
    </dgm:pt>
    <dgm:pt modelId="{73F5B854-D43E-4F2C-8C51-AFAD206DC7F6}" type="sibTrans" cxnId="{1F8F4E3A-5430-401A-8F53-AD0217DBDE63}">
      <dgm:prSet/>
      <dgm:spPr/>
      <dgm:t>
        <a:bodyPr/>
        <a:lstStyle/>
        <a:p>
          <a:endParaRPr lang="en-US"/>
        </a:p>
      </dgm:t>
    </dgm:pt>
    <dgm:pt modelId="{6DD97EE3-5D7C-4177-A24C-AC10A219ED8C}" type="pres">
      <dgm:prSet presAssocID="{2FD81C4C-CFEB-4782-BE67-B52617DBE1D6}" presName="root" presStyleCnt="0">
        <dgm:presLayoutVars>
          <dgm:dir/>
          <dgm:resizeHandles val="exact"/>
        </dgm:presLayoutVars>
      </dgm:prSet>
      <dgm:spPr/>
    </dgm:pt>
    <dgm:pt modelId="{4A9A816B-708B-46A2-B565-9DFE793CE596}" type="pres">
      <dgm:prSet presAssocID="{D22EBA8E-2405-4D44-93D8-857EEA7A72BB}" presName="compNod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B88802E6-7E0E-4D10-A152-16316E360DF2}" type="pres">
      <dgm:prSet presAssocID="{D22EBA8E-2405-4D44-93D8-857EEA7A72B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extLst>
        <a:ext uri="{E40237B7-FDA0-4F09-8148-C483321AD2D9}">
          <dgm14:cNvPr xmlns:dgm14="http://schemas.microsoft.com/office/drawing/2010/diagram" id="0" name="" descr="Doctor"/>
        </a:ext>
      </dgm:extLst>
    </dgm:pt>
    <dgm:pt modelId="{6277F0CB-1898-4AF4-B4E5-FF1F55916BFF}" type="pres">
      <dgm:prSet presAssocID="{D22EBA8E-2405-4D44-93D8-857EEA7A72BB}" presName="iconSpac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D91A2313-3955-4C81-B645-26AB3B5AD2B2}" type="pres">
      <dgm:prSet presAssocID="{D22EBA8E-2405-4D44-93D8-857EEA7A72BB}" presName="parTx" presStyleLbl="revTx" presStyleIdx="0" presStyleCnt="4">
        <dgm:presLayoutVars>
          <dgm:chMax val="0"/>
          <dgm:chPref val="0"/>
        </dgm:presLayoutVars>
      </dgm:prSet>
      <dgm:spPr/>
    </dgm:pt>
    <dgm:pt modelId="{18A22471-1268-400D-8948-FE83DA416F15}" type="pres">
      <dgm:prSet presAssocID="{D22EBA8E-2405-4D44-93D8-857EEA7A72BB}" presName="txSpac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D18B6E12-57AA-458F-823F-65258BE8B1E4}" type="pres">
      <dgm:prSet presAssocID="{D22EBA8E-2405-4D44-93D8-857EEA7A72BB}" presName="desTx" presStyleLbl="revTx" presStyleIdx="1" presStyleCnt="4">
        <dgm:presLayoutVars/>
      </dgm:prSet>
      <dgm:spPr/>
    </dgm:pt>
    <dgm:pt modelId="{20FF8D8E-AC39-4607-B148-B2469000434F}" type="pres">
      <dgm:prSet presAssocID="{93282566-0968-4DF3-B435-019FEBA571D8}" presName="sibTrans"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B8BE6E51-B4FD-4D50-A31F-AAB4B41846EE}" type="pres">
      <dgm:prSet presAssocID="{5D5757A5-6B1C-4610-B303-B4AABCA821AA}" presName="compNod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4CA9E821-06D6-48EC-A258-B5B16838B0EB}" type="pres">
      <dgm:prSet presAssocID="{5D5757A5-6B1C-4610-B303-B4AABCA821A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extLst>
        <a:ext uri="{E40237B7-FDA0-4F09-8148-C483321AD2D9}">
          <dgm14:cNvPr xmlns:dgm14="http://schemas.microsoft.com/office/drawing/2010/diagram" id="0" name="" descr="User"/>
        </a:ext>
      </dgm:extLst>
    </dgm:pt>
    <dgm:pt modelId="{3C637990-5409-4B68-92C4-4C65A2043FDD}" type="pres">
      <dgm:prSet presAssocID="{5D5757A5-6B1C-4610-B303-B4AABCA821AA}" presName="iconSpac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E641E82-6E81-4DF9-8328-DCC0C4509651}" type="pres">
      <dgm:prSet presAssocID="{5D5757A5-6B1C-4610-B303-B4AABCA821AA}" presName="parTx" presStyleLbl="revTx" presStyleIdx="2" presStyleCnt="4">
        <dgm:presLayoutVars>
          <dgm:chMax val="0"/>
          <dgm:chPref val="0"/>
        </dgm:presLayoutVars>
      </dgm:prSet>
      <dgm:spPr/>
    </dgm:pt>
    <dgm:pt modelId="{D9EAA8C6-CE04-4E9B-9D49-92952B9699EC}" type="pres">
      <dgm:prSet presAssocID="{5D5757A5-6B1C-4610-B303-B4AABCA821AA}" presName="txSpac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FBCC4EE6-8C2B-47BF-A8A4-52DCBB48CC06}" type="pres">
      <dgm:prSet presAssocID="{5D5757A5-6B1C-4610-B303-B4AABCA821AA}" presName="desTx" presStyleLbl="revTx" presStyleIdx="3" presStyleCnt="4">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Lst>
  <dgm:cxnLst>
    <dgm:cxn modelId="{B28EE224-0BE0-47E1-A6FE-FFDD8D0367C4}" type="presOf" srcId="{D22EBA8E-2405-4D44-93D8-857EEA7A72BB}" destId="{D91A2313-3955-4C81-B645-26AB3B5AD2B2}" srcOrd="0" destOrd="0" presId="urn:microsoft.com/office/officeart/2018/2/layout/IconLabelDescriptionList"/>
    <dgm:cxn modelId="{1F8F4E3A-5430-401A-8F53-AD0217DBDE63}" srcId="{2FD81C4C-CFEB-4782-BE67-B52617DBE1D6}" destId="{5D5757A5-6B1C-4610-B303-B4AABCA821AA}" srcOrd="1" destOrd="0" parTransId="{EF30ECAB-033E-4D31-B061-31B4523B07F8}" sibTransId="{73F5B854-D43E-4F2C-8C51-AFAD206DC7F6}"/>
    <dgm:cxn modelId="{32D33943-05EA-4B18-86F0-F92388044D98}" srcId="{D22EBA8E-2405-4D44-93D8-857EEA7A72BB}" destId="{B8C1B9CA-DACC-4DAC-9E93-1B191327E698}" srcOrd="0" destOrd="0" parTransId="{9451DEE3-C48E-45C1-90C5-24ACA724449B}" sibTransId="{5B57253E-AA21-4BB6-845A-A765F9722989}"/>
    <dgm:cxn modelId="{9EC8857B-958D-4C3C-971F-FE464E68E190}" type="presOf" srcId="{5D5757A5-6B1C-4610-B303-B4AABCA821AA}" destId="{CE641E82-6E81-4DF9-8328-DCC0C4509651}" srcOrd="0" destOrd="0" presId="urn:microsoft.com/office/officeart/2018/2/layout/IconLabelDescriptionList"/>
    <dgm:cxn modelId="{7EA36992-3CBC-4C9C-BD66-E085C7F62086}" type="presOf" srcId="{B8C1B9CA-DACC-4DAC-9E93-1B191327E698}" destId="{D18B6E12-57AA-458F-823F-65258BE8B1E4}" srcOrd="0" destOrd="0" presId="urn:microsoft.com/office/officeart/2018/2/layout/IconLabelDescriptionList"/>
    <dgm:cxn modelId="{68986ACA-7A15-4318-B63F-9B33C530565A}" type="presOf" srcId="{2FD81C4C-CFEB-4782-BE67-B52617DBE1D6}" destId="{6DD97EE3-5D7C-4177-A24C-AC10A219ED8C}" srcOrd="0" destOrd="0" presId="urn:microsoft.com/office/officeart/2018/2/layout/IconLabelDescriptionList"/>
    <dgm:cxn modelId="{8A90E3CF-7E89-4077-A2B2-103E731FC2D2}" srcId="{2FD81C4C-CFEB-4782-BE67-B52617DBE1D6}" destId="{D22EBA8E-2405-4D44-93D8-857EEA7A72BB}" srcOrd="0" destOrd="0" parTransId="{B3A6E561-055E-4782-9FC2-A1F2E7304099}" sibTransId="{93282566-0968-4DF3-B435-019FEBA571D8}"/>
    <dgm:cxn modelId="{C5F829B5-4BFC-4AFC-9C60-685B4159ED43}" type="presParOf" srcId="{6DD97EE3-5D7C-4177-A24C-AC10A219ED8C}" destId="{4A9A816B-708B-46A2-B565-9DFE793CE596}" srcOrd="0" destOrd="0" presId="urn:microsoft.com/office/officeart/2018/2/layout/IconLabelDescriptionList"/>
    <dgm:cxn modelId="{C014FEA1-2C2B-4043-87AF-BE83FC16FE33}" type="presParOf" srcId="{4A9A816B-708B-46A2-B565-9DFE793CE596}" destId="{B88802E6-7E0E-4D10-A152-16316E360DF2}" srcOrd="0" destOrd="0" presId="urn:microsoft.com/office/officeart/2018/2/layout/IconLabelDescriptionList"/>
    <dgm:cxn modelId="{61AF2454-A8E2-487C-86A6-362165F221D9}" type="presParOf" srcId="{4A9A816B-708B-46A2-B565-9DFE793CE596}" destId="{6277F0CB-1898-4AF4-B4E5-FF1F55916BFF}" srcOrd="1" destOrd="0" presId="urn:microsoft.com/office/officeart/2018/2/layout/IconLabelDescriptionList"/>
    <dgm:cxn modelId="{07BABB7C-FEC0-44EA-8A9E-B6A13CC0B353}" type="presParOf" srcId="{4A9A816B-708B-46A2-B565-9DFE793CE596}" destId="{D91A2313-3955-4C81-B645-26AB3B5AD2B2}" srcOrd="2" destOrd="0" presId="urn:microsoft.com/office/officeart/2018/2/layout/IconLabelDescriptionList"/>
    <dgm:cxn modelId="{4B01FA14-E9F4-4D39-8084-8DE1ACD73989}" type="presParOf" srcId="{4A9A816B-708B-46A2-B565-9DFE793CE596}" destId="{18A22471-1268-400D-8948-FE83DA416F15}" srcOrd="3" destOrd="0" presId="urn:microsoft.com/office/officeart/2018/2/layout/IconLabelDescriptionList"/>
    <dgm:cxn modelId="{58268B06-E4BA-4B2E-AF2B-075DDFA4DDE5}" type="presParOf" srcId="{4A9A816B-708B-46A2-B565-9DFE793CE596}" destId="{D18B6E12-57AA-458F-823F-65258BE8B1E4}" srcOrd="4" destOrd="0" presId="urn:microsoft.com/office/officeart/2018/2/layout/IconLabelDescriptionList"/>
    <dgm:cxn modelId="{6A280543-6C77-463E-AB47-1D80E3183F25}" type="presParOf" srcId="{6DD97EE3-5D7C-4177-A24C-AC10A219ED8C}" destId="{20FF8D8E-AC39-4607-B148-B2469000434F}" srcOrd="1" destOrd="0" presId="urn:microsoft.com/office/officeart/2018/2/layout/IconLabelDescriptionList"/>
    <dgm:cxn modelId="{4E368024-A53F-4809-AB09-36CEC7A37502}" type="presParOf" srcId="{6DD97EE3-5D7C-4177-A24C-AC10A219ED8C}" destId="{B8BE6E51-B4FD-4D50-A31F-AAB4B41846EE}" srcOrd="2" destOrd="0" presId="urn:microsoft.com/office/officeart/2018/2/layout/IconLabelDescriptionList"/>
    <dgm:cxn modelId="{B67C4231-E9B9-4159-A554-38C6EBD3ADD3}" type="presParOf" srcId="{B8BE6E51-B4FD-4D50-A31F-AAB4B41846EE}" destId="{4CA9E821-06D6-48EC-A258-B5B16838B0EB}" srcOrd="0" destOrd="0" presId="urn:microsoft.com/office/officeart/2018/2/layout/IconLabelDescriptionList"/>
    <dgm:cxn modelId="{B3DFC836-E7B1-4A62-A644-15DD18DA7593}" type="presParOf" srcId="{B8BE6E51-B4FD-4D50-A31F-AAB4B41846EE}" destId="{3C637990-5409-4B68-92C4-4C65A2043FDD}" srcOrd="1" destOrd="0" presId="urn:microsoft.com/office/officeart/2018/2/layout/IconLabelDescriptionList"/>
    <dgm:cxn modelId="{043F2AB2-7C87-4364-90AF-FDA6BD7D62EE}" type="presParOf" srcId="{B8BE6E51-B4FD-4D50-A31F-AAB4B41846EE}" destId="{CE641E82-6E81-4DF9-8328-DCC0C4509651}" srcOrd="2" destOrd="0" presId="urn:microsoft.com/office/officeart/2018/2/layout/IconLabelDescriptionList"/>
    <dgm:cxn modelId="{3A474280-5C25-48BC-BCCF-2CD3383FA34F}" type="presParOf" srcId="{B8BE6E51-B4FD-4D50-A31F-AAB4B41846EE}" destId="{D9EAA8C6-CE04-4E9B-9D49-92952B9699EC}" srcOrd="3" destOrd="0" presId="urn:microsoft.com/office/officeart/2018/2/layout/IconLabelDescriptionList"/>
    <dgm:cxn modelId="{6C416C48-9A10-4586-923A-1DD916054DFB}" type="presParOf" srcId="{B8BE6E51-B4FD-4D50-A31F-AAB4B41846EE}" destId="{FBCC4EE6-8C2B-47BF-A8A4-52DCBB48CC06}" srcOrd="4" destOrd="0" presId="urn:microsoft.com/office/officeart/2018/2/layout/IconLabelDescriptionList"/>
  </dgm:cxnLst>
  <dgm:bg>
    <a:solidFill>
      <a:srgbClr val="002060"/>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A8DF08-4C03-449E-9093-9D03B2C2214B}" type="doc">
      <dgm:prSet loTypeId="urn:microsoft.com/office/officeart/2005/8/layout/orgChart1" loCatId="hierarchy" qsTypeId="urn:microsoft.com/office/officeart/2005/8/quickstyle/3d1" qsCatId="3D" csTypeId="urn:microsoft.com/office/officeart/2005/8/colors/accent0_3" csCatId="mainScheme" phldr="1"/>
      <dgm:spPr/>
      <dgm:t>
        <a:bodyPr/>
        <a:lstStyle/>
        <a:p>
          <a:endParaRPr lang="en-US"/>
        </a:p>
      </dgm:t>
    </dgm:pt>
    <dgm:pt modelId="{9B44AE4C-A769-4DB8-A420-EB85CBD030A3}">
      <dgm:prSet phldrT="[Text]"/>
      <dgm:spPr/>
      <dgm:t>
        <a:bodyPr/>
        <a:lstStyle/>
        <a:p>
          <a:r>
            <a:rPr lang="en-US" dirty="0">
              <a:latin typeface="+mn-lt"/>
              <a:ea typeface="+mn-ea"/>
              <a:cs typeface="+mn-cs"/>
            </a:rPr>
            <a:t>How AI tools can assist with supporting the autonomy of hospitalized patients?</a:t>
          </a:r>
          <a:endParaRPr lang="en-US" dirty="0"/>
        </a:p>
      </dgm:t>
    </dgm:pt>
    <dgm:pt modelId="{E31302C5-8812-4181-AABE-11C24ED805EE}" type="parTrans" cxnId="{A87EBB6E-F572-414F-A437-5BD8658937EC}">
      <dgm:prSet/>
      <dgm:spPr/>
      <dgm:t>
        <a:bodyPr/>
        <a:lstStyle/>
        <a:p>
          <a:endParaRPr lang="en-US"/>
        </a:p>
      </dgm:t>
    </dgm:pt>
    <dgm:pt modelId="{6BB838E3-44EE-422A-A94D-56EC58CF1F12}" type="sibTrans" cxnId="{A87EBB6E-F572-414F-A437-5BD8658937EC}">
      <dgm:prSet/>
      <dgm:spPr/>
      <dgm:t>
        <a:bodyPr/>
        <a:lstStyle/>
        <a:p>
          <a:endParaRPr lang="en-US"/>
        </a:p>
      </dgm:t>
    </dgm:pt>
    <dgm:pt modelId="{4DFE1370-7FB4-4069-86A8-BFEE86B355A8}">
      <dgm:prSet phldrT="[Text]"/>
      <dgm:spPr/>
      <dgm:t>
        <a:bodyPr/>
        <a:lstStyle/>
        <a:p>
          <a:r>
            <a:rPr lang="en-US" dirty="0">
              <a:latin typeface="+mn-lt"/>
              <a:ea typeface="+mn-ea"/>
              <a:cs typeface="+mn-cs"/>
            </a:rPr>
            <a:t>In real time, guiding the clinician in conducting the capacity assessment</a:t>
          </a:r>
          <a:endParaRPr lang="en-US" dirty="0"/>
        </a:p>
      </dgm:t>
    </dgm:pt>
    <dgm:pt modelId="{367F689C-C50C-44EF-A8A0-93C0CF8EFD0E}" type="parTrans" cxnId="{96850D67-2532-485E-BE59-74E630A2976D}">
      <dgm:prSet/>
      <dgm:spPr/>
      <dgm:t>
        <a:bodyPr/>
        <a:lstStyle/>
        <a:p>
          <a:endParaRPr lang="en-US"/>
        </a:p>
      </dgm:t>
    </dgm:pt>
    <dgm:pt modelId="{01943EE1-DBD7-49A6-B6C5-8207B0293174}" type="sibTrans" cxnId="{96850D67-2532-485E-BE59-74E630A2976D}">
      <dgm:prSet/>
      <dgm:spPr/>
      <dgm:t>
        <a:bodyPr/>
        <a:lstStyle/>
        <a:p>
          <a:endParaRPr lang="en-US"/>
        </a:p>
      </dgm:t>
    </dgm:pt>
    <dgm:pt modelId="{9CA5C834-E6FA-4D82-AB6D-053DDBF23C71}">
      <dgm:prSet phldrT="[Text]"/>
      <dgm:spPr/>
      <dgm:t>
        <a:bodyPr/>
        <a:lstStyle/>
        <a:p>
          <a:r>
            <a:rPr lang="en-US" dirty="0">
              <a:latin typeface="+mn-lt"/>
              <a:ea typeface="+mn-ea"/>
              <a:cs typeface="+mn-cs"/>
            </a:rPr>
            <a:t>Using precision medicine tools, assist the clinician in using patient specific  parameters  for a more accurate risk/benefit assessment;  </a:t>
          </a:r>
          <a:endParaRPr lang="en-US" dirty="0"/>
        </a:p>
      </dgm:t>
    </dgm:pt>
    <dgm:pt modelId="{4C574F16-6C63-4E40-AA03-71A8F4F4C6A7}" type="parTrans" cxnId="{C0CEE1EF-5AAF-4528-94F9-98841F9C8544}">
      <dgm:prSet/>
      <dgm:spPr/>
      <dgm:t>
        <a:bodyPr/>
        <a:lstStyle/>
        <a:p>
          <a:endParaRPr lang="en-US"/>
        </a:p>
      </dgm:t>
    </dgm:pt>
    <dgm:pt modelId="{F85411BB-BA9F-4F61-821E-707423489346}" type="sibTrans" cxnId="{C0CEE1EF-5AAF-4528-94F9-98841F9C8544}">
      <dgm:prSet/>
      <dgm:spPr/>
      <dgm:t>
        <a:bodyPr/>
        <a:lstStyle/>
        <a:p>
          <a:endParaRPr lang="en-US"/>
        </a:p>
      </dgm:t>
    </dgm:pt>
    <dgm:pt modelId="{ECCF5EF5-F89F-48D8-B343-137B58F8FE23}">
      <dgm:prSet phldrT="[Text]"/>
      <dgm:spPr/>
      <dgm:t>
        <a:bodyPr/>
        <a:lstStyle/>
        <a:p>
          <a:r>
            <a:rPr lang="en-US" dirty="0">
              <a:latin typeface="+mn-lt"/>
              <a:ea typeface="+mn-ea"/>
              <a:cs typeface="+mn-cs"/>
            </a:rPr>
            <a:t>Present the material at the educational and emotional level of the patient.</a:t>
          </a:r>
          <a:endParaRPr lang="en-US" dirty="0"/>
        </a:p>
      </dgm:t>
    </dgm:pt>
    <dgm:pt modelId="{1CBF0DA8-E2A4-4E1F-B5C1-BF5F5CD212DC}" type="parTrans" cxnId="{AC432151-D25C-4640-AF25-28F93E8E60AA}">
      <dgm:prSet/>
      <dgm:spPr/>
      <dgm:t>
        <a:bodyPr/>
        <a:lstStyle/>
        <a:p>
          <a:endParaRPr lang="en-US"/>
        </a:p>
      </dgm:t>
    </dgm:pt>
    <dgm:pt modelId="{BDE73E36-33FA-4BEA-8C1A-C59EDAAA94A0}" type="sibTrans" cxnId="{AC432151-D25C-4640-AF25-28F93E8E60AA}">
      <dgm:prSet/>
      <dgm:spPr/>
      <dgm:t>
        <a:bodyPr/>
        <a:lstStyle/>
        <a:p>
          <a:endParaRPr lang="en-US"/>
        </a:p>
      </dgm:t>
    </dgm:pt>
    <dgm:pt modelId="{C6D69EFC-4192-4E29-840C-AE998C0C073E}" type="pres">
      <dgm:prSet presAssocID="{67A8DF08-4C03-449E-9093-9D03B2C2214B}" presName="hierChild1" presStyleCnt="0">
        <dgm:presLayoutVars>
          <dgm:orgChart val="1"/>
          <dgm:chPref val="1"/>
          <dgm:dir/>
          <dgm:animOne val="branch"/>
          <dgm:animLvl val="lvl"/>
          <dgm:resizeHandles/>
        </dgm:presLayoutVars>
      </dgm:prSet>
      <dgm:spPr/>
    </dgm:pt>
    <dgm:pt modelId="{644174F7-B377-44A9-9127-3795D5FC9288}" type="pres">
      <dgm:prSet presAssocID="{9B44AE4C-A769-4DB8-A420-EB85CBD030A3}" presName="hierRoot1" presStyleCnt="0">
        <dgm:presLayoutVars>
          <dgm:hierBranch val="init"/>
        </dgm:presLayoutVars>
      </dgm:prSet>
      <dgm:spPr/>
    </dgm:pt>
    <dgm:pt modelId="{531786A6-CB4E-48F5-A45D-E5EA6030E967}" type="pres">
      <dgm:prSet presAssocID="{9B44AE4C-A769-4DB8-A420-EB85CBD030A3}" presName="rootComposite1" presStyleCnt="0"/>
      <dgm:spPr/>
    </dgm:pt>
    <dgm:pt modelId="{990F291B-CDE3-4A86-9407-539C8DCD2A69}" type="pres">
      <dgm:prSet presAssocID="{9B44AE4C-A769-4DB8-A420-EB85CBD030A3}" presName="rootText1" presStyleLbl="node0" presStyleIdx="0" presStyleCnt="1" custScaleX="109027" custScaleY="100150">
        <dgm:presLayoutVars>
          <dgm:chPref val="3"/>
        </dgm:presLayoutVars>
      </dgm:prSet>
      <dgm:spPr/>
    </dgm:pt>
    <dgm:pt modelId="{7161FDBD-28EF-4C5B-9210-C691C06FDDE3}" type="pres">
      <dgm:prSet presAssocID="{9B44AE4C-A769-4DB8-A420-EB85CBD030A3}" presName="rootConnector1" presStyleLbl="node1" presStyleIdx="0" presStyleCnt="0"/>
      <dgm:spPr/>
    </dgm:pt>
    <dgm:pt modelId="{B0818A27-65CC-4797-9D09-1C43264E08F9}" type="pres">
      <dgm:prSet presAssocID="{9B44AE4C-A769-4DB8-A420-EB85CBD030A3}" presName="hierChild2" presStyleCnt="0"/>
      <dgm:spPr/>
    </dgm:pt>
    <dgm:pt modelId="{903698C2-72CA-46B7-9CA9-B45682F69AF5}" type="pres">
      <dgm:prSet presAssocID="{367F689C-C50C-44EF-A8A0-93C0CF8EFD0E}" presName="Name37" presStyleLbl="parChTrans1D2" presStyleIdx="0" presStyleCnt="3"/>
      <dgm:spPr/>
    </dgm:pt>
    <dgm:pt modelId="{4685EE39-F6EA-438F-A415-26D199FD17B8}" type="pres">
      <dgm:prSet presAssocID="{4DFE1370-7FB4-4069-86A8-BFEE86B355A8}" presName="hierRoot2" presStyleCnt="0">
        <dgm:presLayoutVars>
          <dgm:hierBranch val="init"/>
        </dgm:presLayoutVars>
      </dgm:prSet>
      <dgm:spPr/>
    </dgm:pt>
    <dgm:pt modelId="{73F55CFB-3986-4822-B9C7-12E307E6CF5A}" type="pres">
      <dgm:prSet presAssocID="{4DFE1370-7FB4-4069-86A8-BFEE86B355A8}" presName="rootComposite" presStyleCnt="0"/>
      <dgm:spPr/>
    </dgm:pt>
    <dgm:pt modelId="{9CD7E63D-745D-44DD-B715-20C734E3C58C}" type="pres">
      <dgm:prSet presAssocID="{4DFE1370-7FB4-4069-86A8-BFEE86B355A8}" presName="rootText" presStyleLbl="node2" presStyleIdx="0" presStyleCnt="3">
        <dgm:presLayoutVars>
          <dgm:chPref val="3"/>
        </dgm:presLayoutVars>
      </dgm:prSet>
      <dgm:spPr/>
    </dgm:pt>
    <dgm:pt modelId="{93FB828F-4473-41BE-BC20-16BFCADC4750}" type="pres">
      <dgm:prSet presAssocID="{4DFE1370-7FB4-4069-86A8-BFEE86B355A8}" presName="rootConnector" presStyleLbl="node2" presStyleIdx="0" presStyleCnt="3"/>
      <dgm:spPr/>
    </dgm:pt>
    <dgm:pt modelId="{942D9DF1-9EAF-4A0A-A438-939D085C62ED}" type="pres">
      <dgm:prSet presAssocID="{4DFE1370-7FB4-4069-86A8-BFEE86B355A8}" presName="hierChild4" presStyleCnt="0"/>
      <dgm:spPr/>
    </dgm:pt>
    <dgm:pt modelId="{38B27A8D-1A11-4613-BFBE-5B0BC3BA0695}" type="pres">
      <dgm:prSet presAssocID="{4DFE1370-7FB4-4069-86A8-BFEE86B355A8}" presName="hierChild5" presStyleCnt="0"/>
      <dgm:spPr/>
    </dgm:pt>
    <dgm:pt modelId="{7EC55321-0556-4C3F-9110-E82A3E4D750E}" type="pres">
      <dgm:prSet presAssocID="{4C574F16-6C63-4E40-AA03-71A8F4F4C6A7}" presName="Name37" presStyleLbl="parChTrans1D2" presStyleIdx="1" presStyleCnt="3"/>
      <dgm:spPr/>
    </dgm:pt>
    <dgm:pt modelId="{17129C39-E1CC-4471-8BA0-675E67845906}" type="pres">
      <dgm:prSet presAssocID="{9CA5C834-E6FA-4D82-AB6D-053DDBF23C71}" presName="hierRoot2" presStyleCnt="0">
        <dgm:presLayoutVars>
          <dgm:hierBranch val="init"/>
        </dgm:presLayoutVars>
      </dgm:prSet>
      <dgm:spPr/>
    </dgm:pt>
    <dgm:pt modelId="{ADC6293E-28C4-4D6D-AB67-319C06D88D42}" type="pres">
      <dgm:prSet presAssocID="{9CA5C834-E6FA-4D82-AB6D-053DDBF23C71}" presName="rootComposite" presStyleCnt="0"/>
      <dgm:spPr/>
    </dgm:pt>
    <dgm:pt modelId="{D95680EE-51C6-4368-B06F-0E96FD7F56B5}" type="pres">
      <dgm:prSet presAssocID="{9CA5C834-E6FA-4D82-AB6D-053DDBF23C71}" presName="rootText" presStyleLbl="node2" presStyleIdx="1" presStyleCnt="3" custScaleX="106738" custScaleY="115090">
        <dgm:presLayoutVars>
          <dgm:chPref val="3"/>
        </dgm:presLayoutVars>
      </dgm:prSet>
      <dgm:spPr/>
    </dgm:pt>
    <dgm:pt modelId="{6D44F270-C993-4592-82FD-74046038FD23}" type="pres">
      <dgm:prSet presAssocID="{9CA5C834-E6FA-4D82-AB6D-053DDBF23C71}" presName="rootConnector" presStyleLbl="node2" presStyleIdx="1" presStyleCnt="3"/>
      <dgm:spPr/>
    </dgm:pt>
    <dgm:pt modelId="{380F0AA4-642F-4551-8716-67C872BBCFAA}" type="pres">
      <dgm:prSet presAssocID="{9CA5C834-E6FA-4D82-AB6D-053DDBF23C71}" presName="hierChild4" presStyleCnt="0"/>
      <dgm:spPr/>
    </dgm:pt>
    <dgm:pt modelId="{F3B1D5C3-CF09-46AA-9A29-699210839586}" type="pres">
      <dgm:prSet presAssocID="{9CA5C834-E6FA-4D82-AB6D-053DDBF23C71}" presName="hierChild5" presStyleCnt="0"/>
      <dgm:spPr/>
    </dgm:pt>
    <dgm:pt modelId="{9001440F-ACEE-45ED-88BF-8146BE7CDA1C}" type="pres">
      <dgm:prSet presAssocID="{1CBF0DA8-E2A4-4E1F-B5C1-BF5F5CD212DC}" presName="Name37" presStyleLbl="parChTrans1D2" presStyleIdx="2" presStyleCnt="3"/>
      <dgm:spPr/>
    </dgm:pt>
    <dgm:pt modelId="{FE92DAEC-5FAF-400A-BC0B-14FF9150BB0B}" type="pres">
      <dgm:prSet presAssocID="{ECCF5EF5-F89F-48D8-B343-137B58F8FE23}" presName="hierRoot2" presStyleCnt="0">
        <dgm:presLayoutVars>
          <dgm:hierBranch val="init"/>
        </dgm:presLayoutVars>
      </dgm:prSet>
      <dgm:spPr/>
    </dgm:pt>
    <dgm:pt modelId="{49C980B8-4814-461B-A88A-5F2705AC4212}" type="pres">
      <dgm:prSet presAssocID="{ECCF5EF5-F89F-48D8-B343-137B58F8FE23}" presName="rootComposite" presStyleCnt="0"/>
      <dgm:spPr/>
    </dgm:pt>
    <dgm:pt modelId="{474F7A55-48B1-40F8-B24A-9D8A1E19E94C}" type="pres">
      <dgm:prSet presAssocID="{ECCF5EF5-F89F-48D8-B343-137B58F8FE23}" presName="rootText" presStyleLbl="node2" presStyleIdx="2" presStyleCnt="3">
        <dgm:presLayoutVars>
          <dgm:chPref val="3"/>
        </dgm:presLayoutVars>
      </dgm:prSet>
      <dgm:spPr/>
    </dgm:pt>
    <dgm:pt modelId="{87B8CA9B-74BD-463E-9689-D1609D43C77B}" type="pres">
      <dgm:prSet presAssocID="{ECCF5EF5-F89F-48D8-B343-137B58F8FE23}" presName="rootConnector" presStyleLbl="node2" presStyleIdx="2" presStyleCnt="3"/>
      <dgm:spPr/>
    </dgm:pt>
    <dgm:pt modelId="{2406F65B-A461-4E39-8774-98F16B41E18E}" type="pres">
      <dgm:prSet presAssocID="{ECCF5EF5-F89F-48D8-B343-137B58F8FE23}" presName="hierChild4" presStyleCnt="0"/>
      <dgm:spPr/>
    </dgm:pt>
    <dgm:pt modelId="{AA896325-A544-424F-8A8B-A3BB0A167F8D}" type="pres">
      <dgm:prSet presAssocID="{ECCF5EF5-F89F-48D8-B343-137B58F8FE23}" presName="hierChild5" presStyleCnt="0"/>
      <dgm:spPr/>
    </dgm:pt>
    <dgm:pt modelId="{61D3F072-230A-4FA3-8C14-CDC0CFCC1839}" type="pres">
      <dgm:prSet presAssocID="{9B44AE4C-A769-4DB8-A420-EB85CBD030A3}" presName="hierChild3" presStyleCnt="0"/>
      <dgm:spPr/>
    </dgm:pt>
  </dgm:ptLst>
  <dgm:cxnLst>
    <dgm:cxn modelId="{38A62A05-B51B-43E8-A466-4F191FE3CD76}" type="presOf" srcId="{67A8DF08-4C03-449E-9093-9D03B2C2214B}" destId="{C6D69EFC-4192-4E29-840C-AE998C0C073E}" srcOrd="0" destOrd="0" presId="urn:microsoft.com/office/officeart/2005/8/layout/orgChart1"/>
    <dgm:cxn modelId="{D5F6AC07-1115-431C-96DC-BE40CF758BA4}" type="presOf" srcId="{9B44AE4C-A769-4DB8-A420-EB85CBD030A3}" destId="{990F291B-CDE3-4A86-9407-539C8DCD2A69}" srcOrd="0" destOrd="0" presId="urn:microsoft.com/office/officeart/2005/8/layout/orgChart1"/>
    <dgm:cxn modelId="{B5DA0236-A1F2-4CC3-95AD-92D7CF2950D0}" type="presOf" srcId="{9CA5C834-E6FA-4D82-AB6D-053DDBF23C71}" destId="{D95680EE-51C6-4368-B06F-0E96FD7F56B5}" srcOrd="0" destOrd="0" presId="urn:microsoft.com/office/officeart/2005/8/layout/orgChart1"/>
    <dgm:cxn modelId="{0AAC293D-46D2-4431-904F-091F1F1BBF81}" type="presOf" srcId="{4DFE1370-7FB4-4069-86A8-BFEE86B355A8}" destId="{9CD7E63D-745D-44DD-B715-20C734E3C58C}" srcOrd="0" destOrd="0" presId="urn:microsoft.com/office/officeart/2005/8/layout/orgChart1"/>
    <dgm:cxn modelId="{96850D67-2532-485E-BE59-74E630A2976D}" srcId="{9B44AE4C-A769-4DB8-A420-EB85CBD030A3}" destId="{4DFE1370-7FB4-4069-86A8-BFEE86B355A8}" srcOrd="0" destOrd="0" parTransId="{367F689C-C50C-44EF-A8A0-93C0CF8EFD0E}" sibTransId="{01943EE1-DBD7-49A6-B6C5-8207B0293174}"/>
    <dgm:cxn modelId="{729D314B-B5F1-41A1-80A6-DE88ED75E4F3}" type="presOf" srcId="{9B44AE4C-A769-4DB8-A420-EB85CBD030A3}" destId="{7161FDBD-28EF-4C5B-9210-C691C06FDDE3}" srcOrd="1" destOrd="0" presId="urn:microsoft.com/office/officeart/2005/8/layout/orgChart1"/>
    <dgm:cxn modelId="{A87EBB6E-F572-414F-A437-5BD8658937EC}" srcId="{67A8DF08-4C03-449E-9093-9D03B2C2214B}" destId="{9B44AE4C-A769-4DB8-A420-EB85CBD030A3}" srcOrd="0" destOrd="0" parTransId="{E31302C5-8812-4181-AABE-11C24ED805EE}" sibTransId="{6BB838E3-44EE-422A-A94D-56EC58CF1F12}"/>
    <dgm:cxn modelId="{AC432151-D25C-4640-AF25-28F93E8E60AA}" srcId="{9B44AE4C-A769-4DB8-A420-EB85CBD030A3}" destId="{ECCF5EF5-F89F-48D8-B343-137B58F8FE23}" srcOrd="2" destOrd="0" parTransId="{1CBF0DA8-E2A4-4E1F-B5C1-BF5F5CD212DC}" sibTransId="{BDE73E36-33FA-4BEA-8C1A-C59EDAAA94A0}"/>
    <dgm:cxn modelId="{375BE77C-D9F9-4B4B-A9FE-64603CCFF021}" type="presOf" srcId="{4C574F16-6C63-4E40-AA03-71A8F4F4C6A7}" destId="{7EC55321-0556-4C3F-9110-E82A3E4D750E}" srcOrd="0" destOrd="0" presId="urn:microsoft.com/office/officeart/2005/8/layout/orgChart1"/>
    <dgm:cxn modelId="{03BB869B-7B5C-449A-8E03-FBD55F6EF6E0}" type="presOf" srcId="{ECCF5EF5-F89F-48D8-B343-137B58F8FE23}" destId="{87B8CA9B-74BD-463E-9689-D1609D43C77B}" srcOrd="1" destOrd="0" presId="urn:microsoft.com/office/officeart/2005/8/layout/orgChart1"/>
    <dgm:cxn modelId="{7C16EDA9-237A-47FF-B4EE-E7129F0B1A23}" type="presOf" srcId="{1CBF0DA8-E2A4-4E1F-B5C1-BF5F5CD212DC}" destId="{9001440F-ACEE-45ED-88BF-8146BE7CDA1C}" srcOrd="0" destOrd="0" presId="urn:microsoft.com/office/officeart/2005/8/layout/orgChart1"/>
    <dgm:cxn modelId="{ECBDC7D6-2C8B-4133-BC7D-FFFF5D7B9DD2}" type="presOf" srcId="{9CA5C834-E6FA-4D82-AB6D-053DDBF23C71}" destId="{6D44F270-C993-4592-82FD-74046038FD23}" srcOrd="1" destOrd="0" presId="urn:microsoft.com/office/officeart/2005/8/layout/orgChart1"/>
    <dgm:cxn modelId="{433CE8E8-7866-4CED-AF11-522AD480DA0C}" type="presOf" srcId="{4DFE1370-7FB4-4069-86A8-BFEE86B355A8}" destId="{93FB828F-4473-41BE-BC20-16BFCADC4750}" srcOrd="1" destOrd="0" presId="urn:microsoft.com/office/officeart/2005/8/layout/orgChart1"/>
    <dgm:cxn modelId="{1A7BB3EC-4EDD-4ABA-85BE-F421C5EA73E1}" type="presOf" srcId="{367F689C-C50C-44EF-A8A0-93C0CF8EFD0E}" destId="{903698C2-72CA-46B7-9CA9-B45682F69AF5}" srcOrd="0" destOrd="0" presId="urn:microsoft.com/office/officeart/2005/8/layout/orgChart1"/>
    <dgm:cxn modelId="{C0CEE1EF-5AAF-4528-94F9-98841F9C8544}" srcId="{9B44AE4C-A769-4DB8-A420-EB85CBD030A3}" destId="{9CA5C834-E6FA-4D82-AB6D-053DDBF23C71}" srcOrd="1" destOrd="0" parTransId="{4C574F16-6C63-4E40-AA03-71A8F4F4C6A7}" sibTransId="{F85411BB-BA9F-4F61-821E-707423489346}"/>
    <dgm:cxn modelId="{EEC8C0FD-6B1D-41A0-9E45-B8207FDE19AC}" type="presOf" srcId="{ECCF5EF5-F89F-48D8-B343-137B58F8FE23}" destId="{474F7A55-48B1-40F8-B24A-9D8A1E19E94C}" srcOrd="0" destOrd="0" presId="urn:microsoft.com/office/officeart/2005/8/layout/orgChart1"/>
    <dgm:cxn modelId="{D2FC4C06-D1A6-4210-A3CA-E511263DC2A6}" type="presParOf" srcId="{C6D69EFC-4192-4E29-840C-AE998C0C073E}" destId="{644174F7-B377-44A9-9127-3795D5FC9288}" srcOrd="0" destOrd="0" presId="urn:microsoft.com/office/officeart/2005/8/layout/orgChart1"/>
    <dgm:cxn modelId="{0988E1FE-A401-4B3E-A2AD-16C1BAFE777F}" type="presParOf" srcId="{644174F7-B377-44A9-9127-3795D5FC9288}" destId="{531786A6-CB4E-48F5-A45D-E5EA6030E967}" srcOrd="0" destOrd="0" presId="urn:microsoft.com/office/officeart/2005/8/layout/orgChart1"/>
    <dgm:cxn modelId="{62883B2A-7F69-4D0C-849F-CC97C29F1A0B}" type="presParOf" srcId="{531786A6-CB4E-48F5-A45D-E5EA6030E967}" destId="{990F291B-CDE3-4A86-9407-539C8DCD2A69}" srcOrd="0" destOrd="0" presId="urn:microsoft.com/office/officeart/2005/8/layout/orgChart1"/>
    <dgm:cxn modelId="{D43C33DD-6FF2-4A4C-9A70-194338F42B3A}" type="presParOf" srcId="{531786A6-CB4E-48F5-A45D-E5EA6030E967}" destId="{7161FDBD-28EF-4C5B-9210-C691C06FDDE3}" srcOrd="1" destOrd="0" presId="urn:microsoft.com/office/officeart/2005/8/layout/orgChart1"/>
    <dgm:cxn modelId="{8D882092-90C2-4034-8698-6657E5EAAA49}" type="presParOf" srcId="{644174F7-B377-44A9-9127-3795D5FC9288}" destId="{B0818A27-65CC-4797-9D09-1C43264E08F9}" srcOrd="1" destOrd="0" presId="urn:microsoft.com/office/officeart/2005/8/layout/orgChart1"/>
    <dgm:cxn modelId="{586C443F-13FF-48FA-A147-E0C343AC7183}" type="presParOf" srcId="{B0818A27-65CC-4797-9D09-1C43264E08F9}" destId="{903698C2-72CA-46B7-9CA9-B45682F69AF5}" srcOrd="0" destOrd="0" presId="urn:microsoft.com/office/officeart/2005/8/layout/orgChart1"/>
    <dgm:cxn modelId="{880EAB69-A931-438A-B1ED-A3CBB2F608D7}" type="presParOf" srcId="{B0818A27-65CC-4797-9D09-1C43264E08F9}" destId="{4685EE39-F6EA-438F-A415-26D199FD17B8}" srcOrd="1" destOrd="0" presId="urn:microsoft.com/office/officeart/2005/8/layout/orgChart1"/>
    <dgm:cxn modelId="{3F611985-042D-4B4D-AFD2-59B0D155649E}" type="presParOf" srcId="{4685EE39-F6EA-438F-A415-26D199FD17B8}" destId="{73F55CFB-3986-4822-B9C7-12E307E6CF5A}" srcOrd="0" destOrd="0" presId="urn:microsoft.com/office/officeart/2005/8/layout/orgChart1"/>
    <dgm:cxn modelId="{BDCD426D-4EDD-4EF3-A3A6-3525F94FFB94}" type="presParOf" srcId="{73F55CFB-3986-4822-B9C7-12E307E6CF5A}" destId="{9CD7E63D-745D-44DD-B715-20C734E3C58C}" srcOrd="0" destOrd="0" presId="urn:microsoft.com/office/officeart/2005/8/layout/orgChart1"/>
    <dgm:cxn modelId="{4F685F6D-C4A9-466A-A075-250D2A52E907}" type="presParOf" srcId="{73F55CFB-3986-4822-B9C7-12E307E6CF5A}" destId="{93FB828F-4473-41BE-BC20-16BFCADC4750}" srcOrd="1" destOrd="0" presId="urn:microsoft.com/office/officeart/2005/8/layout/orgChart1"/>
    <dgm:cxn modelId="{E5F7C2ED-8DEB-4223-917B-6FDA9E8E15C9}" type="presParOf" srcId="{4685EE39-F6EA-438F-A415-26D199FD17B8}" destId="{942D9DF1-9EAF-4A0A-A438-939D085C62ED}" srcOrd="1" destOrd="0" presId="urn:microsoft.com/office/officeart/2005/8/layout/orgChart1"/>
    <dgm:cxn modelId="{0846C1ED-B4B2-41D5-B19D-8D2BEF83B82D}" type="presParOf" srcId="{4685EE39-F6EA-438F-A415-26D199FD17B8}" destId="{38B27A8D-1A11-4613-BFBE-5B0BC3BA0695}" srcOrd="2" destOrd="0" presId="urn:microsoft.com/office/officeart/2005/8/layout/orgChart1"/>
    <dgm:cxn modelId="{2CAC4B11-5075-4E3F-9744-1D53081743BB}" type="presParOf" srcId="{B0818A27-65CC-4797-9D09-1C43264E08F9}" destId="{7EC55321-0556-4C3F-9110-E82A3E4D750E}" srcOrd="2" destOrd="0" presId="urn:microsoft.com/office/officeart/2005/8/layout/orgChart1"/>
    <dgm:cxn modelId="{4AC92B97-4B27-47BB-9A59-13515DBD7078}" type="presParOf" srcId="{B0818A27-65CC-4797-9D09-1C43264E08F9}" destId="{17129C39-E1CC-4471-8BA0-675E67845906}" srcOrd="3" destOrd="0" presId="urn:microsoft.com/office/officeart/2005/8/layout/orgChart1"/>
    <dgm:cxn modelId="{64F1EDA5-1C34-44F6-905A-31C8F0D91DDF}" type="presParOf" srcId="{17129C39-E1CC-4471-8BA0-675E67845906}" destId="{ADC6293E-28C4-4D6D-AB67-319C06D88D42}" srcOrd="0" destOrd="0" presId="urn:microsoft.com/office/officeart/2005/8/layout/orgChart1"/>
    <dgm:cxn modelId="{BEBEB4DB-19C3-466D-B948-D885244AD768}" type="presParOf" srcId="{ADC6293E-28C4-4D6D-AB67-319C06D88D42}" destId="{D95680EE-51C6-4368-B06F-0E96FD7F56B5}" srcOrd="0" destOrd="0" presId="urn:microsoft.com/office/officeart/2005/8/layout/orgChart1"/>
    <dgm:cxn modelId="{C0432AAC-774B-4E2E-8487-B2F6C50B31D9}" type="presParOf" srcId="{ADC6293E-28C4-4D6D-AB67-319C06D88D42}" destId="{6D44F270-C993-4592-82FD-74046038FD23}" srcOrd="1" destOrd="0" presId="urn:microsoft.com/office/officeart/2005/8/layout/orgChart1"/>
    <dgm:cxn modelId="{E326C6D8-73DB-4621-8BDA-948900EB60E6}" type="presParOf" srcId="{17129C39-E1CC-4471-8BA0-675E67845906}" destId="{380F0AA4-642F-4551-8716-67C872BBCFAA}" srcOrd="1" destOrd="0" presId="urn:microsoft.com/office/officeart/2005/8/layout/orgChart1"/>
    <dgm:cxn modelId="{DD9E989C-12E7-4394-B9AF-C83FC4FA923A}" type="presParOf" srcId="{17129C39-E1CC-4471-8BA0-675E67845906}" destId="{F3B1D5C3-CF09-46AA-9A29-699210839586}" srcOrd="2" destOrd="0" presId="urn:microsoft.com/office/officeart/2005/8/layout/orgChart1"/>
    <dgm:cxn modelId="{DC513A2B-DE8A-447D-8F34-2ABC4D9C3A7D}" type="presParOf" srcId="{B0818A27-65CC-4797-9D09-1C43264E08F9}" destId="{9001440F-ACEE-45ED-88BF-8146BE7CDA1C}" srcOrd="4" destOrd="0" presId="urn:microsoft.com/office/officeart/2005/8/layout/orgChart1"/>
    <dgm:cxn modelId="{6146381D-746C-4EA1-B448-347E32A00D9E}" type="presParOf" srcId="{B0818A27-65CC-4797-9D09-1C43264E08F9}" destId="{FE92DAEC-5FAF-400A-BC0B-14FF9150BB0B}" srcOrd="5" destOrd="0" presId="urn:microsoft.com/office/officeart/2005/8/layout/orgChart1"/>
    <dgm:cxn modelId="{9509EB31-FCAB-4F56-A954-7DC36FAFEAFF}" type="presParOf" srcId="{FE92DAEC-5FAF-400A-BC0B-14FF9150BB0B}" destId="{49C980B8-4814-461B-A88A-5F2705AC4212}" srcOrd="0" destOrd="0" presId="urn:microsoft.com/office/officeart/2005/8/layout/orgChart1"/>
    <dgm:cxn modelId="{C3C94EC1-8826-4C7E-83AC-1C520E84BEA3}" type="presParOf" srcId="{49C980B8-4814-461B-A88A-5F2705AC4212}" destId="{474F7A55-48B1-40F8-B24A-9D8A1E19E94C}" srcOrd="0" destOrd="0" presId="urn:microsoft.com/office/officeart/2005/8/layout/orgChart1"/>
    <dgm:cxn modelId="{77895541-5C4E-4CD4-B06E-D038390C8197}" type="presParOf" srcId="{49C980B8-4814-461B-A88A-5F2705AC4212}" destId="{87B8CA9B-74BD-463E-9689-D1609D43C77B}" srcOrd="1" destOrd="0" presId="urn:microsoft.com/office/officeart/2005/8/layout/orgChart1"/>
    <dgm:cxn modelId="{F37A6D23-4B7E-42B8-A217-ED18153B54AD}" type="presParOf" srcId="{FE92DAEC-5FAF-400A-BC0B-14FF9150BB0B}" destId="{2406F65B-A461-4E39-8774-98F16B41E18E}" srcOrd="1" destOrd="0" presId="urn:microsoft.com/office/officeart/2005/8/layout/orgChart1"/>
    <dgm:cxn modelId="{A515430F-BCCB-4325-B36B-B5C2FACF9DD3}" type="presParOf" srcId="{FE92DAEC-5FAF-400A-BC0B-14FF9150BB0B}" destId="{AA896325-A544-424F-8A8B-A3BB0A167F8D}" srcOrd="2" destOrd="0" presId="urn:microsoft.com/office/officeart/2005/8/layout/orgChart1"/>
    <dgm:cxn modelId="{5A5C3CA2-C02C-4E9D-A612-4753C145AA9D}" type="presParOf" srcId="{644174F7-B377-44A9-9127-3795D5FC9288}" destId="{61D3F072-230A-4FA3-8C14-CDC0CFCC1839}" srcOrd="2" destOrd="0" presId="urn:microsoft.com/office/officeart/2005/8/layout/orgChart1"/>
  </dgm:cxnLst>
  <dgm:bg>
    <a:solidFill>
      <a:srgbClr val="002060"/>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861ACC7-7F42-4432-9490-034BA38EE7F9}" type="doc">
      <dgm:prSet loTypeId="urn:microsoft.com/office/officeart/2005/8/layout/default" loCatId="list" qsTypeId="urn:microsoft.com/office/officeart/2005/8/quickstyle/simple1" qsCatId="simple" csTypeId="urn:microsoft.com/office/officeart/2005/8/colors/accent1_3" csCatId="accent1"/>
      <dgm:spPr/>
      <dgm:t>
        <a:bodyPr/>
        <a:lstStyle/>
        <a:p>
          <a:endParaRPr lang="en-US"/>
        </a:p>
      </dgm:t>
    </dgm:pt>
    <dgm:pt modelId="{6B74E174-B7F4-4CD4-9B0E-2398E400B81E}">
      <dgm:prSet/>
      <dgm:spPr/>
      <dgm:t>
        <a:bodyPr/>
        <a:lstStyle/>
        <a:p>
          <a:r>
            <a:rPr lang="en-US" dirty="0"/>
            <a:t>GPT analysis of EHR for outcomes</a:t>
          </a:r>
        </a:p>
      </dgm:t>
    </dgm:pt>
    <dgm:pt modelId="{A206598E-D39E-45D3-BF9B-FBA653647BCD}" type="parTrans" cxnId="{0DC0148D-EF72-4839-AC0C-D0C2FFF37BD9}">
      <dgm:prSet/>
      <dgm:spPr/>
      <dgm:t>
        <a:bodyPr/>
        <a:lstStyle/>
        <a:p>
          <a:endParaRPr lang="en-US"/>
        </a:p>
      </dgm:t>
    </dgm:pt>
    <dgm:pt modelId="{4E541304-FC81-4094-88E3-ACA7B289BF4D}" type="sibTrans" cxnId="{0DC0148D-EF72-4839-AC0C-D0C2FFF37BD9}">
      <dgm:prSet/>
      <dgm:spPr/>
      <dgm:t>
        <a:bodyPr/>
        <a:lstStyle/>
        <a:p>
          <a:endParaRPr lang="en-US"/>
        </a:p>
      </dgm:t>
    </dgm:pt>
    <dgm:pt modelId="{54B7236C-E1DD-4922-9E5B-13C3323BD36B}">
      <dgm:prSet/>
      <dgm:spPr/>
      <dgm:t>
        <a:bodyPr/>
        <a:lstStyle/>
        <a:p>
          <a:r>
            <a:rPr lang="en-US"/>
            <a:t>GPT agent match patient characteristics with general outcomes and precise prognosis</a:t>
          </a:r>
        </a:p>
      </dgm:t>
    </dgm:pt>
    <dgm:pt modelId="{D391A5DB-8B78-4751-A9DB-64A724411867}" type="parTrans" cxnId="{776E7D81-F34C-492A-AD53-70CDD4BC1A2D}">
      <dgm:prSet/>
      <dgm:spPr/>
      <dgm:t>
        <a:bodyPr/>
        <a:lstStyle/>
        <a:p>
          <a:endParaRPr lang="en-US"/>
        </a:p>
      </dgm:t>
    </dgm:pt>
    <dgm:pt modelId="{171AA9DF-0351-49CF-8FCF-D62D506A4876}" type="sibTrans" cxnId="{776E7D81-F34C-492A-AD53-70CDD4BC1A2D}">
      <dgm:prSet/>
      <dgm:spPr/>
      <dgm:t>
        <a:bodyPr/>
        <a:lstStyle/>
        <a:p>
          <a:endParaRPr lang="en-US"/>
        </a:p>
      </dgm:t>
    </dgm:pt>
    <dgm:pt modelId="{03AD6FE7-5C93-4664-BB86-FCB0649A5285}">
      <dgm:prSet/>
      <dgm:spPr/>
      <dgm:t>
        <a:bodyPr/>
        <a:lstStyle/>
        <a:p>
          <a:r>
            <a:rPr lang="en-US"/>
            <a:t>GPT agent to interview patient values and match with intervention options</a:t>
          </a:r>
        </a:p>
      </dgm:t>
    </dgm:pt>
    <dgm:pt modelId="{EF05F821-59A0-4BCB-9288-AAC3C4701565}" type="parTrans" cxnId="{790F43D2-A8A0-4246-BC21-3C9B073B6A8C}">
      <dgm:prSet/>
      <dgm:spPr/>
      <dgm:t>
        <a:bodyPr/>
        <a:lstStyle/>
        <a:p>
          <a:endParaRPr lang="en-US"/>
        </a:p>
      </dgm:t>
    </dgm:pt>
    <dgm:pt modelId="{FB816633-C631-4C8D-A276-80B14812A823}" type="sibTrans" cxnId="{790F43D2-A8A0-4246-BC21-3C9B073B6A8C}">
      <dgm:prSet/>
      <dgm:spPr/>
      <dgm:t>
        <a:bodyPr/>
        <a:lstStyle/>
        <a:p>
          <a:endParaRPr lang="en-US"/>
        </a:p>
      </dgm:t>
    </dgm:pt>
    <dgm:pt modelId="{9B6C7DE1-39C2-4EB3-A14E-DF98276609C5}" type="pres">
      <dgm:prSet presAssocID="{A861ACC7-7F42-4432-9490-034BA38EE7F9}" presName="diagram" presStyleCnt="0">
        <dgm:presLayoutVars>
          <dgm:dir/>
          <dgm:resizeHandles val="exact"/>
        </dgm:presLayoutVars>
      </dgm:prSet>
      <dgm:spPr/>
    </dgm:pt>
    <dgm:pt modelId="{8D06021E-F7A6-46B0-AAF6-C7671D513765}" type="pres">
      <dgm:prSet presAssocID="{6B74E174-B7F4-4CD4-9B0E-2398E400B81E}" presName="node" presStyleLbl="node1" presStyleIdx="0" presStyleCnt="3">
        <dgm:presLayoutVars>
          <dgm:bulletEnabled val="1"/>
        </dgm:presLayoutVars>
      </dgm:prSet>
      <dgm:spPr/>
    </dgm:pt>
    <dgm:pt modelId="{3DA58588-9C1F-44A4-96FB-309B88FAA17D}" type="pres">
      <dgm:prSet presAssocID="{4E541304-FC81-4094-88E3-ACA7B289BF4D}" presName="sibTrans" presStyleCnt="0"/>
      <dgm:spPr/>
    </dgm:pt>
    <dgm:pt modelId="{C7FA2949-A065-47FD-A20C-EAE629595DE2}" type="pres">
      <dgm:prSet presAssocID="{54B7236C-E1DD-4922-9E5B-13C3323BD36B}" presName="node" presStyleLbl="node1" presStyleIdx="1" presStyleCnt="3">
        <dgm:presLayoutVars>
          <dgm:bulletEnabled val="1"/>
        </dgm:presLayoutVars>
      </dgm:prSet>
      <dgm:spPr/>
    </dgm:pt>
    <dgm:pt modelId="{A2A28092-B291-4EA7-AC8F-CABC5F3BDD93}" type="pres">
      <dgm:prSet presAssocID="{171AA9DF-0351-49CF-8FCF-D62D506A4876}" presName="sibTrans" presStyleCnt="0"/>
      <dgm:spPr/>
    </dgm:pt>
    <dgm:pt modelId="{41FDBB18-DBA4-4DE5-9F21-72E011C7BA56}" type="pres">
      <dgm:prSet presAssocID="{03AD6FE7-5C93-4664-BB86-FCB0649A5285}" presName="node" presStyleLbl="node1" presStyleIdx="2" presStyleCnt="3">
        <dgm:presLayoutVars>
          <dgm:bulletEnabled val="1"/>
        </dgm:presLayoutVars>
      </dgm:prSet>
      <dgm:spPr/>
    </dgm:pt>
  </dgm:ptLst>
  <dgm:cxnLst>
    <dgm:cxn modelId="{8F2B5E10-B51D-4015-B6A0-0C6F6A345039}" type="presOf" srcId="{03AD6FE7-5C93-4664-BB86-FCB0649A5285}" destId="{41FDBB18-DBA4-4DE5-9F21-72E011C7BA56}" srcOrd="0" destOrd="0" presId="urn:microsoft.com/office/officeart/2005/8/layout/default"/>
    <dgm:cxn modelId="{1DCE0615-D63D-4428-A8E9-EA877151B270}" type="presOf" srcId="{54B7236C-E1DD-4922-9E5B-13C3323BD36B}" destId="{C7FA2949-A065-47FD-A20C-EAE629595DE2}" srcOrd="0" destOrd="0" presId="urn:microsoft.com/office/officeart/2005/8/layout/default"/>
    <dgm:cxn modelId="{166DFD65-BBD5-452E-9A63-49013963AAC4}" type="presOf" srcId="{6B74E174-B7F4-4CD4-9B0E-2398E400B81E}" destId="{8D06021E-F7A6-46B0-AAF6-C7671D513765}" srcOrd="0" destOrd="0" presId="urn:microsoft.com/office/officeart/2005/8/layout/default"/>
    <dgm:cxn modelId="{776E7D81-F34C-492A-AD53-70CDD4BC1A2D}" srcId="{A861ACC7-7F42-4432-9490-034BA38EE7F9}" destId="{54B7236C-E1DD-4922-9E5B-13C3323BD36B}" srcOrd="1" destOrd="0" parTransId="{D391A5DB-8B78-4751-A9DB-64A724411867}" sibTransId="{171AA9DF-0351-49CF-8FCF-D62D506A4876}"/>
    <dgm:cxn modelId="{0DC0148D-EF72-4839-AC0C-D0C2FFF37BD9}" srcId="{A861ACC7-7F42-4432-9490-034BA38EE7F9}" destId="{6B74E174-B7F4-4CD4-9B0E-2398E400B81E}" srcOrd="0" destOrd="0" parTransId="{A206598E-D39E-45D3-BF9B-FBA653647BCD}" sibTransId="{4E541304-FC81-4094-88E3-ACA7B289BF4D}"/>
    <dgm:cxn modelId="{CBBD15A5-6BF7-44A3-9319-213D937150B6}" type="presOf" srcId="{A861ACC7-7F42-4432-9490-034BA38EE7F9}" destId="{9B6C7DE1-39C2-4EB3-A14E-DF98276609C5}" srcOrd="0" destOrd="0" presId="urn:microsoft.com/office/officeart/2005/8/layout/default"/>
    <dgm:cxn modelId="{790F43D2-A8A0-4246-BC21-3C9B073B6A8C}" srcId="{A861ACC7-7F42-4432-9490-034BA38EE7F9}" destId="{03AD6FE7-5C93-4664-BB86-FCB0649A5285}" srcOrd="2" destOrd="0" parTransId="{EF05F821-59A0-4BCB-9288-AAC3C4701565}" sibTransId="{FB816633-C631-4C8D-A276-80B14812A823}"/>
    <dgm:cxn modelId="{FD34A158-2479-4E1F-B880-78EB1494834F}" type="presParOf" srcId="{9B6C7DE1-39C2-4EB3-A14E-DF98276609C5}" destId="{8D06021E-F7A6-46B0-AAF6-C7671D513765}" srcOrd="0" destOrd="0" presId="urn:microsoft.com/office/officeart/2005/8/layout/default"/>
    <dgm:cxn modelId="{19E63BAA-D147-453A-BDB8-9211830EC9EF}" type="presParOf" srcId="{9B6C7DE1-39C2-4EB3-A14E-DF98276609C5}" destId="{3DA58588-9C1F-44A4-96FB-309B88FAA17D}" srcOrd="1" destOrd="0" presId="urn:microsoft.com/office/officeart/2005/8/layout/default"/>
    <dgm:cxn modelId="{2E39D255-CD22-4090-981C-D076F4214200}" type="presParOf" srcId="{9B6C7DE1-39C2-4EB3-A14E-DF98276609C5}" destId="{C7FA2949-A065-47FD-A20C-EAE629595DE2}" srcOrd="2" destOrd="0" presId="urn:microsoft.com/office/officeart/2005/8/layout/default"/>
    <dgm:cxn modelId="{FC6609E2-691D-4E4A-81A0-1C05E9235050}" type="presParOf" srcId="{9B6C7DE1-39C2-4EB3-A14E-DF98276609C5}" destId="{A2A28092-B291-4EA7-AC8F-CABC5F3BDD93}" srcOrd="3" destOrd="0" presId="urn:microsoft.com/office/officeart/2005/8/layout/default"/>
    <dgm:cxn modelId="{9BFD25F0-FF82-44EF-83D5-C2D0209AFCBE}" type="presParOf" srcId="{9B6C7DE1-39C2-4EB3-A14E-DF98276609C5}" destId="{41FDBB18-DBA4-4DE5-9F21-72E011C7BA56}"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CC464E6-1D78-4873-BD8E-AD69355A3C67}" type="doc">
      <dgm:prSet loTypeId="urn:microsoft.com/office/officeart/2018/5/layout/IconLeaf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2DD5F07C-CCAB-43A0-AEC2-BB16CEEDA2ED}">
      <dgm:prSet/>
      <dgm:spPr>
        <a:xfrm>
          <a:off x="93445" y="2767202"/>
          <a:ext cx="3206250" cy="720000"/>
        </a:xfrm>
        <a:prstGeom prst="rect">
          <a:avLst/>
        </a:prstGeom>
        <a:solidFill>
          <a:srgbClr val="0070C0"/>
        </a:solidFill>
        <a:ln>
          <a:noFill/>
        </a:ln>
        <a:effectLst/>
      </dgm:spPr>
      <dgm:t>
        <a:bodyPr/>
        <a:lstStyle/>
        <a:p>
          <a:pPr>
            <a:buNone/>
            <a:defRPr cap="all"/>
          </a:pPr>
          <a:r>
            <a:rPr lang="en-US" cap="all" dirty="0">
              <a:solidFill>
                <a:sysClr val="windowText" lastClr="000000">
                  <a:hueOff val="0"/>
                  <a:satOff val="0"/>
                  <a:lumOff val="0"/>
                  <a:alphaOff val="0"/>
                </a:sysClr>
              </a:solidFill>
              <a:latin typeface="Calibri" panose="020F0502020204030204"/>
              <a:ea typeface="+mn-ea"/>
              <a:cs typeface="+mn-cs"/>
            </a:rPr>
            <a:t>providing administrative surveillance of informed consent procedures,</a:t>
          </a:r>
        </a:p>
      </dgm:t>
    </dgm:pt>
    <dgm:pt modelId="{287D055D-725F-4842-A22F-0493845CDDBA}" type="parTrans" cxnId="{C2673CA4-2744-4242-852C-153EC0613CBF}">
      <dgm:prSet/>
      <dgm:spPr/>
      <dgm:t>
        <a:bodyPr/>
        <a:lstStyle/>
        <a:p>
          <a:endParaRPr lang="en-US"/>
        </a:p>
      </dgm:t>
    </dgm:pt>
    <dgm:pt modelId="{EF2CBA14-5E64-4B90-BBEE-FE605B091CE2}" type="sibTrans" cxnId="{C2673CA4-2744-4242-852C-153EC0613CBF}">
      <dgm:prSet/>
      <dgm:spPr/>
      <dgm:t>
        <a:bodyPr/>
        <a:lstStyle/>
        <a:p>
          <a:endParaRPr lang="en-US"/>
        </a:p>
      </dgm:t>
    </dgm:pt>
    <dgm:pt modelId="{05016710-0B8C-4CFD-820A-421867F9D62D}">
      <dgm:prSet/>
      <dgm:spPr>
        <a:xfrm>
          <a:off x="3860789" y="2767202"/>
          <a:ext cx="3206250" cy="720000"/>
        </a:xfrm>
        <a:prstGeom prst="rect">
          <a:avLst/>
        </a:prstGeom>
        <a:solidFill>
          <a:srgbClr val="0070C0"/>
        </a:solidFill>
        <a:ln>
          <a:noFill/>
        </a:ln>
        <a:effectLst/>
      </dgm:spPr>
      <dgm:t>
        <a:bodyPr/>
        <a:lstStyle/>
        <a:p>
          <a:pPr>
            <a:buNone/>
            <a:defRPr cap="all"/>
          </a:pPr>
          <a:r>
            <a:rPr lang="en-US" cap="all" dirty="0">
              <a:solidFill>
                <a:sysClr val="windowText" lastClr="000000">
                  <a:hueOff val="0"/>
                  <a:satOff val="0"/>
                  <a:lumOff val="0"/>
                  <a:alphaOff val="0"/>
                </a:sysClr>
              </a:solidFill>
              <a:latin typeface="Calibri" panose="020F0502020204030204"/>
              <a:ea typeface="+mn-ea"/>
              <a:cs typeface="+mn-cs"/>
            </a:rPr>
            <a:t>identify factors that enhance patient involvement in care, and </a:t>
          </a:r>
        </a:p>
      </dgm:t>
    </dgm:pt>
    <dgm:pt modelId="{7C10F28D-CA4E-4A7F-B532-8E7DC59EC149}" type="parTrans" cxnId="{D9CACAC7-ABD5-4624-A552-43877C6AE866}">
      <dgm:prSet/>
      <dgm:spPr/>
      <dgm:t>
        <a:bodyPr/>
        <a:lstStyle/>
        <a:p>
          <a:endParaRPr lang="en-US"/>
        </a:p>
      </dgm:t>
    </dgm:pt>
    <dgm:pt modelId="{6658C05B-4F5A-47C5-9659-25A94860FA2C}" type="sibTrans" cxnId="{D9CACAC7-ABD5-4624-A552-43877C6AE866}">
      <dgm:prSet/>
      <dgm:spPr/>
      <dgm:t>
        <a:bodyPr/>
        <a:lstStyle/>
        <a:p>
          <a:endParaRPr lang="en-US"/>
        </a:p>
      </dgm:t>
    </dgm:pt>
    <dgm:pt modelId="{B23BA416-516A-4390-A490-C8FF163B1BC4}">
      <dgm:prSet/>
      <dgm:spPr>
        <a:xfrm>
          <a:off x="7628133" y="2767202"/>
          <a:ext cx="3206250" cy="720000"/>
        </a:xfrm>
        <a:prstGeom prst="rect">
          <a:avLst/>
        </a:prstGeom>
        <a:solidFill>
          <a:srgbClr val="0070C0"/>
        </a:solidFill>
        <a:ln>
          <a:noFill/>
        </a:ln>
        <a:effectLst/>
      </dgm:spPr>
      <dgm:t>
        <a:bodyPr/>
        <a:lstStyle/>
        <a:p>
          <a:pPr>
            <a:buNone/>
            <a:defRPr cap="all"/>
          </a:pPr>
          <a:r>
            <a:rPr lang="en-US" cap="all" dirty="0">
              <a:solidFill>
                <a:sysClr val="windowText" lastClr="000000">
                  <a:hueOff val="0"/>
                  <a:satOff val="0"/>
                  <a:lumOff val="0"/>
                  <a:alphaOff val="0"/>
                </a:sysClr>
              </a:solidFill>
              <a:latin typeface="Calibri" panose="020F0502020204030204"/>
              <a:ea typeface="+mn-ea"/>
              <a:cs typeface="+mn-cs"/>
            </a:rPr>
            <a:t>using predictive analytics, provide decision support systems to aid patients</a:t>
          </a:r>
        </a:p>
      </dgm:t>
    </dgm:pt>
    <dgm:pt modelId="{B1FC2068-031B-4B5A-8408-8AB9A2F8E0F4}" type="parTrans" cxnId="{00CF484A-208E-492C-B403-4A3EC43D4C16}">
      <dgm:prSet/>
      <dgm:spPr/>
      <dgm:t>
        <a:bodyPr/>
        <a:lstStyle/>
        <a:p>
          <a:endParaRPr lang="en-US"/>
        </a:p>
      </dgm:t>
    </dgm:pt>
    <dgm:pt modelId="{9C131EDD-335A-4AEE-BE6C-54ADC1E6E45E}" type="sibTrans" cxnId="{00CF484A-208E-492C-B403-4A3EC43D4C16}">
      <dgm:prSet/>
      <dgm:spPr/>
      <dgm:t>
        <a:bodyPr/>
        <a:lstStyle/>
        <a:p>
          <a:endParaRPr lang="en-US"/>
        </a:p>
      </dgm:t>
    </dgm:pt>
    <dgm:pt modelId="{C7E7168A-0EDD-4CDC-9B48-7E46C25D29AB}" type="pres">
      <dgm:prSet presAssocID="{2CC464E6-1D78-4873-BD8E-AD69355A3C67}" presName="root" presStyleCnt="0">
        <dgm:presLayoutVars>
          <dgm:dir/>
          <dgm:resizeHandles val="exact"/>
        </dgm:presLayoutVars>
      </dgm:prSet>
      <dgm:spPr/>
    </dgm:pt>
    <dgm:pt modelId="{2F647513-D6C7-49EA-B8F4-455D15E6E0FB}" type="pres">
      <dgm:prSet presAssocID="{2DD5F07C-CCAB-43A0-AEC2-BB16CEEDA2ED}" presName="compNode" presStyleCnt="0"/>
      <dgm:spPr/>
    </dgm:pt>
    <dgm:pt modelId="{05F7AEBB-E8F4-4115-B49F-11DE2EF85055}" type="pres">
      <dgm:prSet presAssocID="{2DD5F07C-CCAB-43A0-AEC2-BB16CEEDA2ED}" presName="iconBgRect" presStyleLbl="bgShp" presStyleIdx="0" presStyleCnt="3"/>
      <dgm:spPr>
        <a:xfrm>
          <a:off x="718664" y="202202"/>
          <a:ext cx="1955812" cy="1955812"/>
        </a:xfrm>
        <a:prstGeom prst="round2DiagRect">
          <a:avLst>
            <a:gd name="adj1" fmla="val 29727"/>
            <a:gd name="adj2" fmla="val 0"/>
          </a:avLst>
        </a:prstGeom>
        <a:solidFill>
          <a:sysClr val="window" lastClr="FFFFFF">
            <a:lumMod val="95000"/>
            <a:hueOff val="0"/>
            <a:satOff val="0"/>
            <a:lumOff val="0"/>
            <a:alphaOff val="0"/>
          </a:sysClr>
        </a:solidFill>
        <a:ln>
          <a:noFill/>
        </a:ln>
        <a:effectLst/>
      </dgm:spPr>
    </dgm:pt>
    <dgm:pt modelId="{3686B0A0-531C-429D-B895-0B58601F5B99}" type="pres">
      <dgm:prSet presAssocID="{2DD5F07C-CCAB-43A0-AEC2-BB16CEEDA2ED}" presName="iconRect" presStyleLbl="node1" presStyleIdx="0" presStyleCnt="3"/>
      <dgm:spPr>
        <a:xfrm>
          <a:off x="1135476" y="619014"/>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gm:spPr>
      <dgm:extLst>
        <a:ext uri="{E40237B7-FDA0-4F09-8148-C483321AD2D9}">
          <dgm14:cNvPr xmlns:dgm14="http://schemas.microsoft.com/office/drawing/2010/diagram" id="0" name="" descr="Security Camera"/>
        </a:ext>
      </dgm:extLst>
    </dgm:pt>
    <dgm:pt modelId="{527972EF-7F8C-49FC-90BC-44D953B7EB56}" type="pres">
      <dgm:prSet presAssocID="{2DD5F07C-CCAB-43A0-AEC2-BB16CEEDA2ED}" presName="spaceRect" presStyleCnt="0"/>
      <dgm:spPr/>
    </dgm:pt>
    <dgm:pt modelId="{5CA19289-90F9-426C-B316-122503630C17}" type="pres">
      <dgm:prSet presAssocID="{2DD5F07C-CCAB-43A0-AEC2-BB16CEEDA2ED}" presName="textRect" presStyleLbl="revTx" presStyleIdx="0" presStyleCnt="3">
        <dgm:presLayoutVars>
          <dgm:chMax val="1"/>
          <dgm:chPref val="1"/>
        </dgm:presLayoutVars>
      </dgm:prSet>
      <dgm:spPr/>
    </dgm:pt>
    <dgm:pt modelId="{E45818E1-B2A1-4793-895A-3BC059005286}" type="pres">
      <dgm:prSet presAssocID="{EF2CBA14-5E64-4B90-BBEE-FE605B091CE2}" presName="sibTrans" presStyleCnt="0"/>
      <dgm:spPr/>
    </dgm:pt>
    <dgm:pt modelId="{A4E82599-F699-407E-B1C7-DAC7CA7BC4A0}" type="pres">
      <dgm:prSet presAssocID="{05016710-0B8C-4CFD-820A-421867F9D62D}" presName="compNode" presStyleCnt="0"/>
      <dgm:spPr/>
    </dgm:pt>
    <dgm:pt modelId="{6921593B-B58E-467A-947D-EB3653BF0479}" type="pres">
      <dgm:prSet presAssocID="{05016710-0B8C-4CFD-820A-421867F9D62D}" presName="iconBgRect" presStyleLbl="bgShp" presStyleIdx="1" presStyleCnt="3"/>
      <dgm:spPr>
        <a:xfrm>
          <a:off x="4486008" y="202202"/>
          <a:ext cx="1955812" cy="1955812"/>
        </a:xfrm>
        <a:prstGeom prst="round2DiagRect">
          <a:avLst>
            <a:gd name="adj1" fmla="val 29727"/>
            <a:gd name="adj2" fmla="val 0"/>
          </a:avLst>
        </a:prstGeom>
        <a:solidFill>
          <a:sysClr val="window" lastClr="FFFFFF">
            <a:lumMod val="95000"/>
            <a:hueOff val="0"/>
            <a:satOff val="0"/>
            <a:lumOff val="0"/>
            <a:alphaOff val="0"/>
          </a:sysClr>
        </a:solidFill>
        <a:ln>
          <a:noFill/>
        </a:ln>
        <a:effectLst/>
      </dgm:spPr>
    </dgm:pt>
    <dgm:pt modelId="{80DCE55E-0CDA-4B89-B713-687598CBAC7A}" type="pres">
      <dgm:prSet presAssocID="{05016710-0B8C-4CFD-820A-421867F9D62D}" presName="iconRect" presStyleLbl="node1" presStyleIdx="1" presStyleCnt="3"/>
      <dgm:spPr>
        <a:xfrm>
          <a:off x="4902820" y="619014"/>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gm:spPr>
      <dgm:extLst>
        <a:ext uri="{E40237B7-FDA0-4F09-8148-C483321AD2D9}">
          <dgm14:cNvPr xmlns:dgm14="http://schemas.microsoft.com/office/drawing/2010/diagram" id="0" name="" descr="Stethoscope"/>
        </a:ext>
      </dgm:extLst>
    </dgm:pt>
    <dgm:pt modelId="{69F0C3DC-C5EF-4D27-9878-400407BFDB85}" type="pres">
      <dgm:prSet presAssocID="{05016710-0B8C-4CFD-820A-421867F9D62D}" presName="spaceRect" presStyleCnt="0"/>
      <dgm:spPr/>
    </dgm:pt>
    <dgm:pt modelId="{2784AF5C-9B09-44D6-871A-1C0CB4B21372}" type="pres">
      <dgm:prSet presAssocID="{05016710-0B8C-4CFD-820A-421867F9D62D}" presName="textRect" presStyleLbl="revTx" presStyleIdx="1" presStyleCnt="3">
        <dgm:presLayoutVars>
          <dgm:chMax val="1"/>
          <dgm:chPref val="1"/>
        </dgm:presLayoutVars>
      </dgm:prSet>
      <dgm:spPr/>
    </dgm:pt>
    <dgm:pt modelId="{F2E609B9-A26A-4C3A-AA94-B238D7763DBC}" type="pres">
      <dgm:prSet presAssocID="{6658C05B-4F5A-47C5-9659-25A94860FA2C}" presName="sibTrans" presStyleCnt="0"/>
      <dgm:spPr/>
    </dgm:pt>
    <dgm:pt modelId="{59991F14-20AC-465F-ABD5-017EF76966BE}" type="pres">
      <dgm:prSet presAssocID="{B23BA416-516A-4390-A490-C8FF163B1BC4}" presName="compNode" presStyleCnt="0"/>
      <dgm:spPr/>
    </dgm:pt>
    <dgm:pt modelId="{65DD89A7-4750-4DAC-BB4E-378DCF200F84}" type="pres">
      <dgm:prSet presAssocID="{B23BA416-516A-4390-A490-C8FF163B1BC4}" presName="iconBgRect" presStyleLbl="bgShp" presStyleIdx="2" presStyleCnt="3"/>
      <dgm:spPr>
        <a:xfrm>
          <a:off x="8253352" y="202202"/>
          <a:ext cx="1955812" cy="1955812"/>
        </a:xfrm>
        <a:prstGeom prst="round2DiagRect">
          <a:avLst>
            <a:gd name="adj1" fmla="val 29727"/>
            <a:gd name="adj2" fmla="val 0"/>
          </a:avLst>
        </a:prstGeom>
        <a:solidFill>
          <a:sysClr val="window" lastClr="FFFFFF">
            <a:lumMod val="95000"/>
            <a:hueOff val="0"/>
            <a:satOff val="0"/>
            <a:lumOff val="0"/>
            <a:alphaOff val="0"/>
          </a:sysClr>
        </a:solidFill>
        <a:ln>
          <a:noFill/>
        </a:ln>
        <a:effectLst/>
      </dgm:spPr>
    </dgm:pt>
    <dgm:pt modelId="{CA8B7ABA-43AD-4EA2-BB63-71738B39A2C8}" type="pres">
      <dgm:prSet presAssocID="{B23BA416-516A-4390-A490-C8FF163B1BC4}" presName="iconRect" presStyleLbl="node1" presStyleIdx="2" presStyleCnt="3"/>
      <dgm:spPr>
        <a:xfrm>
          <a:off x="8670164" y="619014"/>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gm:spPr>
      <dgm:extLst>
        <a:ext uri="{E40237B7-FDA0-4F09-8148-C483321AD2D9}">
          <dgm14:cNvPr xmlns:dgm14="http://schemas.microsoft.com/office/drawing/2010/diagram" id="0" name="" descr="Doctor"/>
        </a:ext>
      </dgm:extLst>
    </dgm:pt>
    <dgm:pt modelId="{7C50BE94-1202-44D0-8441-79341B9ED768}" type="pres">
      <dgm:prSet presAssocID="{B23BA416-516A-4390-A490-C8FF163B1BC4}" presName="spaceRect" presStyleCnt="0"/>
      <dgm:spPr/>
    </dgm:pt>
    <dgm:pt modelId="{36FF6632-8860-4221-B280-5A085DA622C1}" type="pres">
      <dgm:prSet presAssocID="{B23BA416-516A-4390-A490-C8FF163B1BC4}" presName="textRect" presStyleLbl="revTx" presStyleIdx="2" presStyleCnt="3">
        <dgm:presLayoutVars>
          <dgm:chMax val="1"/>
          <dgm:chPref val="1"/>
        </dgm:presLayoutVars>
      </dgm:prSet>
      <dgm:spPr/>
    </dgm:pt>
  </dgm:ptLst>
  <dgm:cxnLst>
    <dgm:cxn modelId="{00CF484A-208E-492C-B403-4A3EC43D4C16}" srcId="{2CC464E6-1D78-4873-BD8E-AD69355A3C67}" destId="{B23BA416-516A-4390-A490-C8FF163B1BC4}" srcOrd="2" destOrd="0" parTransId="{B1FC2068-031B-4B5A-8408-8AB9A2F8E0F4}" sibTransId="{9C131EDD-335A-4AEE-BE6C-54ADC1E6E45E}"/>
    <dgm:cxn modelId="{E4D7CA59-EA09-4C37-8F92-6E5E0AABD8E9}" type="presOf" srcId="{B23BA416-516A-4390-A490-C8FF163B1BC4}" destId="{36FF6632-8860-4221-B280-5A085DA622C1}" srcOrd="0" destOrd="0" presId="urn:microsoft.com/office/officeart/2018/5/layout/IconLeafLabelList"/>
    <dgm:cxn modelId="{C2673CA4-2744-4242-852C-153EC0613CBF}" srcId="{2CC464E6-1D78-4873-BD8E-AD69355A3C67}" destId="{2DD5F07C-CCAB-43A0-AEC2-BB16CEEDA2ED}" srcOrd="0" destOrd="0" parTransId="{287D055D-725F-4842-A22F-0493845CDDBA}" sibTransId="{EF2CBA14-5E64-4B90-BBEE-FE605B091CE2}"/>
    <dgm:cxn modelId="{270BDBA9-5B53-4FE0-A191-F18BCB26E54C}" type="presOf" srcId="{05016710-0B8C-4CFD-820A-421867F9D62D}" destId="{2784AF5C-9B09-44D6-871A-1C0CB4B21372}" srcOrd="0" destOrd="0" presId="urn:microsoft.com/office/officeart/2018/5/layout/IconLeafLabelList"/>
    <dgm:cxn modelId="{BE05DDAB-E1FA-4164-93B3-D4B05474F873}" type="presOf" srcId="{2CC464E6-1D78-4873-BD8E-AD69355A3C67}" destId="{C7E7168A-0EDD-4CDC-9B48-7E46C25D29AB}" srcOrd="0" destOrd="0" presId="urn:microsoft.com/office/officeart/2018/5/layout/IconLeafLabelList"/>
    <dgm:cxn modelId="{D9CACAC7-ABD5-4624-A552-43877C6AE866}" srcId="{2CC464E6-1D78-4873-BD8E-AD69355A3C67}" destId="{05016710-0B8C-4CFD-820A-421867F9D62D}" srcOrd="1" destOrd="0" parTransId="{7C10F28D-CA4E-4A7F-B532-8E7DC59EC149}" sibTransId="{6658C05B-4F5A-47C5-9659-25A94860FA2C}"/>
    <dgm:cxn modelId="{0D6819EF-BFC9-4DBE-8AC0-FC82566F372E}" type="presOf" srcId="{2DD5F07C-CCAB-43A0-AEC2-BB16CEEDA2ED}" destId="{5CA19289-90F9-426C-B316-122503630C17}" srcOrd="0" destOrd="0" presId="urn:microsoft.com/office/officeart/2018/5/layout/IconLeafLabelList"/>
    <dgm:cxn modelId="{BB8E5F42-55EF-4FC4-BC6D-6C11818B9304}" type="presParOf" srcId="{C7E7168A-0EDD-4CDC-9B48-7E46C25D29AB}" destId="{2F647513-D6C7-49EA-B8F4-455D15E6E0FB}" srcOrd="0" destOrd="0" presId="urn:microsoft.com/office/officeart/2018/5/layout/IconLeafLabelList"/>
    <dgm:cxn modelId="{0996814A-A3BA-44C0-BF65-ADB2B05B1569}" type="presParOf" srcId="{2F647513-D6C7-49EA-B8F4-455D15E6E0FB}" destId="{05F7AEBB-E8F4-4115-B49F-11DE2EF85055}" srcOrd="0" destOrd="0" presId="urn:microsoft.com/office/officeart/2018/5/layout/IconLeafLabelList"/>
    <dgm:cxn modelId="{976ED154-AEBF-447D-97D1-EE16F5ECC353}" type="presParOf" srcId="{2F647513-D6C7-49EA-B8F4-455D15E6E0FB}" destId="{3686B0A0-531C-429D-B895-0B58601F5B99}" srcOrd="1" destOrd="0" presId="urn:microsoft.com/office/officeart/2018/5/layout/IconLeafLabelList"/>
    <dgm:cxn modelId="{04932C66-4E6C-444D-AF54-306F7D78CC5A}" type="presParOf" srcId="{2F647513-D6C7-49EA-B8F4-455D15E6E0FB}" destId="{527972EF-7F8C-49FC-90BC-44D953B7EB56}" srcOrd="2" destOrd="0" presId="urn:microsoft.com/office/officeart/2018/5/layout/IconLeafLabelList"/>
    <dgm:cxn modelId="{58E7593E-A802-4D21-A32B-BB5A987F9E5A}" type="presParOf" srcId="{2F647513-D6C7-49EA-B8F4-455D15E6E0FB}" destId="{5CA19289-90F9-426C-B316-122503630C17}" srcOrd="3" destOrd="0" presId="urn:microsoft.com/office/officeart/2018/5/layout/IconLeafLabelList"/>
    <dgm:cxn modelId="{6394597F-FFCD-4B2F-ACF2-AE3C84AF30FA}" type="presParOf" srcId="{C7E7168A-0EDD-4CDC-9B48-7E46C25D29AB}" destId="{E45818E1-B2A1-4793-895A-3BC059005286}" srcOrd="1" destOrd="0" presId="urn:microsoft.com/office/officeart/2018/5/layout/IconLeafLabelList"/>
    <dgm:cxn modelId="{BB6577BF-C96B-4B5A-8CD4-12C5D1FC17B0}" type="presParOf" srcId="{C7E7168A-0EDD-4CDC-9B48-7E46C25D29AB}" destId="{A4E82599-F699-407E-B1C7-DAC7CA7BC4A0}" srcOrd="2" destOrd="0" presId="urn:microsoft.com/office/officeart/2018/5/layout/IconLeafLabelList"/>
    <dgm:cxn modelId="{7AFD77B0-315D-4291-9B53-2DAA7F0DFFCC}" type="presParOf" srcId="{A4E82599-F699-407E-B1C7-DAC7CA7BC4A0}" destId="{6921593B-B58E-467A-947D-EB3653BF0479}" srcOrd="0" destOrd="0" presId="urn:microsoft.com/office/officeart/2018/5/layout/IconLeafLabelList"/>
    <dgm:cxn modelId="{9FA70478-7753-41BD-ADA9-4E40E34367B6}" type="presParOf" srcId="{A4E82599-F699-407E-B1C7-DAC7CA7BC4A0}" destId="{80DCE55E-0CDA-4B89-B713-687598CBAC7A}" srcOrd="1" destOrd="0" presId="urn:microsoft.com/office/officeart/2018/5/layout/IconLeafLabelList"/>
    <dgm:cxn modelId="{73CEB9C1-FAAA-4EB1-8EE1-54DD45ECDD8F}" type="presParOf" srcId="{A4E82599-F699-407E-B1C7-DAC7CA7BC4A0}" destId="{69F0C3DC-C5EF-4D27-9878-400407BFDB85}" srcOrd="2" destOrd="0" presId="urn:microsoft.com/office/officeart/2018/5/layout/IconLeafLabelList"/>
    <dgm:cxn modelId="{0554D972-E1DD-41CC-8A11-D1A66673219D}" type="presParOf" srcId="{A4E82599-F699-407E-B1C7-DAC7CA7BC4A0}" destId="{2784AF5C-9B09-44D6-871A-1C0CB4B21372}" srcOrd="3" destOrd="0" presId="urn:microsoft.com/office/officeart/2018/5/layout/IconLeafLabelList"/>
    <dgm:cxn modelId="{C80C267C-2B8D-499D-A930-DE689EEA34BF}" type="presParOf" srcId="{C7E7168A-0EDD-4CDC-9B48-7E46C25D29AB}" destId="{F2E609B9-A26A-4C3A-AA94-B238D7763DBC}" srcOrd="3" destOrd="0" presId="urn:microsoft.com/office/officeart/2018/5/layout/IconLeafLabelList"/>
    <dgm:cxn modelId="{825EBEBA-38FB-45F4-8CA6-BDECA906F861}" type="presParOf" srcId="{C7E7168A-0EDD-4CDC-9B48-7E46C25D29AB}" destId="{59991F14-20AC-465F-ABD5-017EF76966BE}" srcOrd="4" destOrd="0" presId="urn:microsoft.com/office/officeart/2018/5/layout/IconLeafLabelList"/>
    <dgm:cxn modelId="{FB1E0924-EC3B-45F6-BDC4-E66A5EE00AF6}" type="presParOf" srcId="{59991F14-20AC-465F-ABD5-017EF76966BE}" destId="{65DD89A7-4750-4DAC-BB4E-378DCF200F84}" srcOrd="0" destOrd="0" presId="urn:microsoft.com/office/officeart/2018/5/layout/IconLeafLabelList"/>
    <dgm:cxn modelId="{2045FB0B-CAEE-4B3D-82E4-CED690E9594E}" type="presParOf" srcId="{59991F14-20AC-465F-ABD5-017EF76966BE}" destId="{CA8B7ABA-43AD-4EA2-BB63-71738B39A2C8}" srcOrd="1" destOrd="0" presId="urn:microsoft.com/office/officeart/2018/5/layout/IconLeafLabelList"/>
    <dgm:cxn modelId="{6B1BCA59-4203-4CDD-92AF-1E64485916FA}" type="presParOf" srcId="{59991F14-20AC-465F-ABD5-017EF76966BE}" destId="{7C50BE94-1202-44D0-8441-79341B9ED768}" srcOrd="2" destOrd="0" presId="urn:microsoft.com/office/officeart/2018/5/layout/IconLeafLabelList"/>
    <dgm:cxn modelId="{2262CE52-96F3-4061-8F8F-0E8E134D76E9}" type="presParOf" srcId="{59991F14-20AC-465F-ABD5-017EF76966BE}" destId="{36FF6632-8860-4221-B280-5A085DA622C1}"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BB208A3-0587-43B5-9C3A-A57A4506754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E907B90-306E-4140-910E-3A1FF7227AFE}">
      <dgm:prSet/>
      <dgm:spPr/>
      <dgm:t>
        <a:bodyPr/>
        <a:lstStyle/>
        <a:p>
          <a:pPr>
            <a:lnSpc>
              <a:spcPct val="100000"/>
            </a:lnSpc>
          </a:pPr>
          <a:r>
            <a:rPr lang="en-US"/>
            <a:t>Survey Study Found Multiple Concerns of Patients towards AI in healthcare</a:t>
          </a:r>
        </a:p>
      </dgm:t>
    </dgm:pt>
    <dgm:pt modelId="{DC5491AC-3818-4244-96E3-FADF4E20B9A5}" type="parTrans" cxnId="{CE1DAE1D-32C7-4CD6-9925-292601A50120}">
      <dgm:prSet/>
      <dgm:spPr/>
      <dgm:t>
        <a:bodyPr/>
        <a:lstStyle/>
        <a:p>
          <a:endParaRPr lang="en-US"/>
        </a:p>
      </dgm:t>
    </dgm:pt>
    <dgm:pt modelId="{61F5312C-6786-4DEE-AA15-D18F005FF05D}" type="sibTrans" cxnId="{CE1DAE1D-32C7-4CD6-9925-292601A50120}">
      <dgm:prSet/>
      <dgm:spPr/>
      <dgm:t>
        <a:bodyPr/>
        <a:lstStyle/>
        <a:p>
          <a:endParaRPr lang="en-US"/>
        </a:p>
      </dgm:t>
    </dgm:pt>
    <dgm:pt modelId="{0B13F57A-8367-4DC3-A79B-0997088DB5BC}">
      <dgm:prSet/>
      <dgm:spPr/>
      <dgm:t>
        <a:bodyPr/>
        <a:lstStyle/>
        <a:p>
          <a:pPr>
            <a:lnSpc>
              <a:spcPct val="100000"/>
            </a:lnSpc>
          </a:pPr>
          <a:r>
            <a:rPr lang="en-US"/>
            <a:t>Proactively addressing these concerns may facilitate implementation</a:t>
          </a:r>
        </a:p>
      </dgm:t>
    </dgm:pt>
    <dgm:pt modelId="{F680699C-13F8-4530-88C8-BF4C10420DD0}" type="parTrans" cxnId="{BC4CB04C-CC64-46BE-9BE1-46D3DF05BF51}">
      <dgm:prSet/>
      <dgm:spPr/>
      <dgm:t>
        <a:bodyPr/>
        <a:lstStyle/>
        <a:p>
          <a:endParaRPr lang="en-US"/>
        </a:p>
      </dgm:t>
    </dgm:pt>
    <dgm:pt modelId="{5A1E5261-7EBF-4055-8FD0-D36D53282328}" type="sibTrans" cxnId="{BC4CB04C-CC64-46BE-9BE1-46D3DF05BF51}">
      <dgm:prSet/>
      <dgm:spPr/>
      <dgm:t>
        <a:bodyPr/>
        <a:lstStyle/>
        <a:p>
          <a:endParaRPr lang="en-US"/>
        </a:p>
      </dgm:t>
    </dgm:pt>
    <dgm:pt modelId="{BBE5AC60-6C23-4077-9DAB-B189BAF3370B}" type="pres">
      <dgm:prSet presAssocID="{ABB208A3-0587-43B5-9C3A-A57A4506754E}" presName="root" presStyleCnt="0">
        <dgm:presLayoutVars>
          <dgm:dir/>
          <dgm:resizeHandles val="exact"/>
        </dgm:presLayoutVars>
      </dgm:prSet>
      <dgm:spPr/>
    </dgm:pt>
    <dgm:pt modelId="{E145EC63-D717-44B3-93F5-27E052C6DBFC}" type="pres">
      <dgm:prSet presAssocID="{0E907B90-306E-4140-910E-3A1FF7227AFE}" presName="compNode" presStyleCnt="0"/>
      <dgm:spPr/>
    </dgm:pt>
    <dgm:pt modelId="{3ABB00B9-E7FF-493A-8FBC-FF3A4A9965D6}" type="pres">
      <dgm:prSet presAssocID="{0E907B90-306E-4140-910E-3A1FF7227AFE}" presName="bgRect" presStyleLbl="bgShp" presStyleIdx="0" presStyleCnt="2"/>
      <dgm:spPr/>
    </dgm:pt>
    <dgm:pt modelId="{C04FC76E-EB7B-4227-AA91-A68888067DF1}" type="pres">
      <dgm:prSet presAssocID="{0E907B90-306E-4140-910E-3A1FF7227AF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ethoscope"/>
        </a:ext>
      </dgm:extLst>
    </dgm:pt>
    <dgm:pt modelId="{8F8207EF-5649-4745-8545-332FD400805F}" type="pres">
      <dgm:prSet presAssocID="{0E907B90-306E-4140-910E-3A1FF7227AFE}" presName="spaceRect" presStyleCnt="0"/>
      <dgm:spPr/>
    </dgm:pt>
    <dgm:pt modelId="{48B8B1AF-2D8D-405F-A325-5C276D710937}" type="pres">
      <dgm:prSet presAssocID="{0E907B90-306E-4140-910E-3A1FF7227AFE}" presName="parTx" presStyleLbl="revTx" presStyleIdx="0" presStyleCnt="2">
        <dgm:presLayoutVars>
          <dgm:chMax val="0"/>
          <dgm:chPref val="0"/>
        </dgm:presLayoutVars>
      </dgm:prSet>
      <dgm:spPr/>
    </dgm:pt>
    <dgm:pt modelId="{71C588B4-7215-48B2-BDF9-D4FB51FDC9B3}" type="pres">
      <dgm:prSet presAssocID="{61F5312C-6786-4DEE-AA15-D18F005FF05D}" presName="sibTrans" presStyleCnt="0"/>
      <dgm:spPr/>
    </dgm:pt>
    <dgm:pt modelId="{D0B4FFE0-2755-4B7A-A3CB-13DE8FF7996F}" type="pres">
      <dgm:prSet presAssocID="{0B13F57A-8367-4DC3-A79B-0997088DB5BC}" presName="compNode" presStyleCnt="0"/>
      <dgm:spPr/>
    </dgm:pt>
    <dgm:pt modelId="{ED090095-CCC9-4B3D-91A3-3B25F50EC61D}" type="pres">
      <dgm:prSet presAssocID="{0B13F57A-8367-4DC3-A79B-0997088DB5BC}" presName="bgRect" presStyleLbl="bgShp" presStyleIdx="1" presStyleCnt="2"/>
      <dgm:spPr/>
    </dgm:pt>
    <dgm:pt modelId="{A90D2461-F405-4A6B-8CDE-36FF281BCA93}" type="pres">
      <dgm:prSet presAssocID="{0B13F57A-8367-4DC3-A79B-0997088DB5B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 List"/>
        </a:ext>
      </dgm:extLst>
    </dgm:pt>
    <dgm:pt modelId="{304B218B-270C-4B95-90C5-17255F3E3136}" type="pres">
      <dgm:prSet presAssocID="{0B13F57A-8367-4DC3-A79B-0997088DB5BC}" presName="spaceRect" presStyleCnt="0"/>
      <dgm:spPr/>
    </dgm:pt>
    <dgm:pt modelId="{2E1B380F-A205-4217-924F-3697AD4FA47F}" type="pres">
      <dgm:prSet presAssocID="{0B13F57A-8367-4DC3-A79B-0997088DB5BC}" presName="parTx" presStyleLbl="revTx" presStyleIdx="1" presStyleCnt="2">
        <dgm:presLayoutVars>
          <dgm:chMax val="0"/>
          <dgm:chPref val="0"/>
        </dgm:presLayoutVars>
      </dgm:prSet>
      <dgm:spPr/>
    </dgm:pt>
  </dgm:ptLst>
  <dgm:cxnLst>
    <dgm:cxn modelId="{CE1DAE1D-32C7-4CD6-9925-292601A50120}" srcId="{ABB208A3-0587-43B5-9C3A-A57A4506754E}" destId="{0E907B90-306E-4140-910E-3A1FF7227AFE}" srcOrd="0" destOrd="0" parTransId="{DC5491AC-3818-4244-96E3-FADF4E20B9A5}" sibTransId="{61F5312C-6786-4DEE-AA15-D18F005FF05D}"/>
    <dgm:cxn modelId="{04F6FA32-4209-48F5-8B5D-86A7A3BE246A}" type="presOf" srcId="{0E907B90-306E-4140-910E-3A1FF7227AFE}" destId="{48B8B1AF-2D8D-405F-A325-5C276D710937}" srcOrd="0" destOrd="0" presId="urn:microsoft.com/office/officeart/2018/2/layout/IconVerticalSolidList"/>
    <dgm:cxn modelId="{BC4CB04C-CC64-46BE-9BE1-46D3DF05BF51}" srcId="{ABB208A3-0587-43B5-9C3A-A57A4506754E}" destId="{0B13F57A-8367-4DC3-A79B-0997088DB5BC}" srcOrd="1" destOrd="0" parTransId="{F680699C-13F8-4530-88C8-BF4C10420DD0}" sibTransId="{5A1E5261-7EBF-4055-8FD0-D36D53282328}"/>
    <dgm:cxn modelId="{9FF2E887-073F-4CFC-B1B5-29B0FC2D1F70}" type="presOf" srcId="{ABB208A3-0587-43B5-9C3A-A57A4506754E}" destId="{BBE5AC60-6C23-4077-9DAB-B189BAF3370B}" srcOrd="0" destOrd="0" presId="urn:microsoft.com/office/officeart/2018/2/layout/IconVerticalSolidList"/>
    <dgm:cxn modelId="{5C2137F3-6614-4A6C-9934-CF8F2F99D1A5}" type="presOf" srcId="{0B13F57A-8367-4DC3-A79B-0997088DB5BC}" destId="{2E1B380F-A205-4217-924F-3697AD4FA47F}" srcOrd="0" destOrd="0" presId="urn:microsoft.com/office/officeart/2018/2/layout/IconVerticalSolidList"/>
    <dgm:cxn modelId="{7D282732-339A-4F09-BC16-0A29FFEB6F61}" type="presParOf" srcId="{BBE5AC60-6C23-4077-9DAB-B189BAF3370B}" destId="{E145EC63-D717-44B3-93F5-27E052C6DBFC}" srcOrd="0" destOrd="0" presId="urn:microsoft.com/office/officeart/2018/2/layout/IconVerticalSolidList"/>
    <dgm:cxn modelId="{AD53C7B6-AFAF-4134-A7B1-085A377EC9AC}" type="presParOf" srcId="{E145EC63-D717-44B3-93F5-27E052C6DBFC}" destId="{3ABB00B9-E7FF-493A-8FBC-FF3A4A9965D6}" srcOrd="0" destOrd="0" presId="urn:microsoft.com/office/officeart/2018/2/layout/IconVerticalSolidList"/>
    <dgm:cxn modelId="{CECF4041-FFCD-4EE1-95BF-D6B7FB5D9CF7}" type="presParOf" srcId="{E145EC63-D717-44B3-93F5-27E052C6DBFC}" destId="{C04FC76E-EB7B-4227-AA91-A68888067DF1}" srcOrd="1" destOrd="0" presId="urn:microsoft.com/office/officeart/2018/2/layout/IconVerticalSolidList"/>
    <dgm:cxn modelId="{2EA71A65-6FFC-4955-88A1-49633D21221D}" type="presParOf" srcId="{E145EC63-D717-44B3-93F5-27E052C6DBFC}" destId="{8F8207EF-5649-4745-8545-332FD400805F}" srcOrd="2" destOrd="0" presId="urn:microsoft.com/office/officeart/2018/2/layout/IconVerticalSolidList"/>
    <dgm:cxn modelId="{5C9B9E67-2092-4F5D-A678-CB16806E88F0}" type="presParOf" srcId="{E145EC63-D717-44B3-93F5-27E052C6DBFC}" destId="{48B8B1AF-2D8D-405F-A325-5C276D710937}" srcOrd="3" destOrd="0" presId="urn:microsoft.com/office/officeart/2018/2/layout/IconVerticalSolidList"/>
    <dgm:cxn modelId="{C37A1578-A433-476F-A1A6-D22FE9669DE6}" type="presParOf" srcId="{BBE5AC60-6C23-4077-9DAB-B189BAF3370B}" destId="{71C588B4-7215-48B2-BDF9-D4FB51FDC9B3}" srcOrd="1" destOrd="0" presId="urn:microsoft.com/office/officeart/2018/2/layout/IconVerticalSolidList"/>
    <dgm:cxn modelId="{59BA6511-0815-4C4B-BA1F-AB30A78484F0}" type="presParOf" srcId="{BBE5AC60-6C23-4077-9DAB-B189BAF3370B}" destId="{D0B4FFE0-2755-4B7A-A3CB-13DE8FF7996F}" srcOrd="2" destOrd="0" presId="urn:microsoft.com/office/officeart/2018/2/layout/IconVerticalSolidList"/>
    <dgm:cxn modelId="{77747D3D-442E-4B17-AA4D-5819AB8FEF07}" type="presParOf" srcId="{D0B4FFE0-2755-4B7A-A3CB-13DE8FF7996F}" destId="{ED090095-CCC9-4B3D-91A3-3B25F50EC61D}" srcOrd="0" destOrd="0" presId="urn:microsoft.com/office/officeart/2018/2/layout/IconVerticalSolidList"/>
    <dgm:cxn modelId="{32311C8A-9892-4247-B81B-BD9BE3997B8D}" type="presParOf" srcId="{D0B4FFE0-2755-4B7A-A3CB-13DE8FF7996F}" destId="{A90D2461-F405-4A6B-8CDE-36FF281BCA93}" srcOrd="1" destOrd="0" presId="urn:microsoft.com/office/officeart/2018/2/layout/IconVerticalSolidList"/>
    <dgm:cxn modelId="{2A86F0BA-C183-4968-8B0E-14AABB707FD6}" type="presParOf" srcId="{D0B4FFE0-2755-4B7A-A3CB-13DE8FF7996F}" destId="{304B218B-270C-4B95-90C5-17255F3E3136}" srcOrd="2" destOrd="0" presId="urn:microsoft.com/office/officeart/2018/2/layout/IconVerticalSolidList"/>
    <dgm:cxn modelId="{697CEAAB-2F98-4A89-A66F-46EB598C0E62}" type="presParOf" srcId="{D0B4FFE0-2755-4B7A-A3CB-13DE8FF7996F}" destId="{2E1B380F-A205-4217-924F-3697AD4FA47F}"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C68C16E-6D7E-45B4-80F8-F53E62DCFBD7}" type="doc">
      <dgm:prSet loTypeId="urn:microsoft.com/office/officeart/2018/2/layout/IconLabelList" loCatId="icon" qsTypeId="urn:microsoft.com/office/officeart/2005/8/quickstyle/simple1" qsCatId="simple" csTypeId="urn:microsoft.com/office/officeart/2018/5/colors/Iconchunking_neutralbg_colorful2" csCatId="colorful" phldr="1"/>
      <dgm:spPr/>
      <dgm:t>
        <a:bodyPr/>
        <a:lstStyle/>
        <a:p>
          <a:endParaRPr lang="en-US"/>
        </a:p>
      </dgm:t>
    </dgm:pt>
    <dgm:pt modelId="{21A36162-54A8-4AC7-8239-33DB850512C3}">
      <dgm:prSet/>
      <dgm:spPr/>
      <dgm:t>
        <a:bodyPr/>
        <a:lstStyle/>
        <a:p>
          <a:r>
            <a:rPr lang="en-US">
              <a:solidFill>
                <a:schemeClr val="bg1"/>
              </a:solidFill>
            </a:rPr>
            <a:t>What is the committee structure</a:t>
          </a:r>
        </a:p>
      </dgm:t>
    </dgm:pt>
    <dgm:pt modelId="{7F5080A7-BE52-49E0-9E9F-CA56AFA25FE9}" type="parTrans" cxnId="{F62F2D91-DCCC-4E17-9234-D7FCA3AECADF}">
      <dgm:prSet/>
      <dgm:spPr/>
      <dgm:t>
        <a:bodyPr/>
        <a:lstStyle/>
        <a:p>
          <a:endParaRPr lang="en-US"/>
        </a:p>
      </dgm:t>
    </dgm:pt>
    <dgm:pt modelId="{C2D69323-0BC0-4382-BFA1-EF227CB8B5F0}" type="sibTrans" cxnId="{F62F2D91-DCCC-4E17-9234-D7FCA3AECADF}">
      <dgm:prSet/>
      <dgm:spPr/>
      <dgm:t>
        <a:bodyPr/>
        <a:lstStyle/>
        <a:p>
          <a:endParaRPr lang="en-US"/>
        </a:p>
      </dgm:t>
    </dgm:pt>
    <dgm:pt modelId="{69E81015-B5A6-462C-BE65-2A11651BE622}">
      <dgm:prSet/>
      <dgm:spPr/>
      <dgm:t>
        <a:bodyPr/>
        <a:lstStyle/>
        <a:p>
          <a:r>
            <a:rPr lang="en-US">
              <a:solidFill>
                <a:schemeClr val="bg1"/>
              </a:solidFill>
            </a:rPr>
            <a:t>Who is on the committee (s)</a:t>
          </a:r>
        </a:p>
      </dgm:t>
    </dgm:pt>
    <dgm:pt modelId="{DBD2FA4E-FCFB-455A-9DF2-5CF67063A8A5}" type="parTrans" cxnId="{5614184E-8946-414A-8692-96D7E31CF7EA}">
      <dgm:prSet/>
      <dgm:spPr/>
      <dgm:t>
        <a:bodyPr/>
        <a:lstStyle/>
        <a:p>
          <a:endParaRPr lang="en-US"/>
        </a:p>
      </dgm:t>
    </dgm:pt>
    <dgm:pt modelId="{DB4577FD-0E70-42E2-8B6B-D1E9F88D52A2}" type="sibTrans" cxnId="{5614184E-8946-414A-8692-96D7E31CF7EA}">
      <dgm:prSet/>
      <dgm:spPr/>
      <dgm:t>
        <a:bodyPr/>
        <a:lstStyle/>
        <a:p>
          <a:endParaRPr lang="en-US"/>
        </a:p>
      </dgm:t>
    </dgm:pt>
    <dgm:pt modelId="{7240665B-2C5C-4389-AA95-CAE5EB8AC70F}">
      <dgm:prSet/>
      <dgm:spPr/>
      <dgm:t>
        <a:bodyPr/>
        <a:lstStyle/>
        <a:p>
          <a:r>
            <a:rPr lang="en-US">
              <a:solidFill>
                <a:schemeClr val="bg1"/>
              </a:solidFill>
            </a:rPr>
            <a:t>What qualifications</a:t>
          </a:r>
        </a:p>
      </dgm:t>
    </dgm:pt>
    <dgm:pt modelId="{2B2883C3-88C8-4153-8EE6-2AF021B7D1F6}" type="parTrans" cxnId="{4E3AD187-FB5F-4BBC-8A15-C88E608591A1}">
      <dgm:prSet/>
      <dgm:spPr/>
      <dgm:t>
        <a:bodyPr/>
        <a:lstStyle/>
        <a:p>
          <a:endParaRPr lang="en-US"/>
        </a:p>
      </dgm:t>
    </dgm:pt>
    <dgm:pt modelId="{00EF1B5E-422E-4F4A-9639-B36E468F8691}" type="sibTrans" cxnId="{4E3AD187-FB5F-4BBC-8A15-C88E608591A1}">
      <dgm:prSet/>
      <dgm:spPr/>
      <dgm:t>
        <a:bodyPr/>
        <a:lstStyle/>
        <a:p>
          <a:endParaRPr lang="en-US"/>
        </a:p>
      </dgm:t>
    </dgm:pt>
    <dgm:pt modelId="{E32BBDBD-92CF-43AB-9F66-6B92698ED4C7}">
      <dgm:prSet/>
      <dgm:spPr/>
      <dgm:t>
        <a:bodyPr/>
        <a:lstStyle/>
        <a:p>
          <a:r>
            <a:rPr lang="en-US">
              <a:solidFill>
                <a:schemeClr val="bg1"/>
              </a:solidFill>
            </a:rPr>
            <a:t>What authorities</a:t>
          </a:r>
        </a:p>
      </dgm:t>
    </dgm:pt>
    <dgm:pt modelId="{1C297AA0-DC20-41B3-813E-DA3056A129E7}" type="parTrans" cxnId="{10F16461-0E68-4C38-9052-442A116A336E}">
      <dgm:prSet/>
      <dgm:spPr/>
      <dgm:t>
        <a:bodyPr/>
        <a:lstStyle/>
        <a:p>
          <a:endParaRPr lang="en-US"/>
        </a:p>
      </dgm:t>
    </dgm:pt>
    <dgm:pt modelId="{61A964A0-8E5D-40E5-B36A-C9BE36C5A07E}" type="sibTrans" cxnId="{10F16461-0E68-4C38-9052-442A116A336E}">
      <dgm:prSet/>
      <dgm:spPr/>
      <dgm:t>
        <a:bodyPr/>
        <a:lstStyle/>
        <a:p>
          <a:endParaRPr lang="en-US"/>
        </a:p>
      </dgm:t>
    </dgm:pt>
    <dgm:pt modelId="{A33BA024-80ED-48EF-81B2-56E4DD0BA802}">
      <dgm:prSet/>
      <dgm:spPr/>
      <dgm:t>
        <a:bodyPr/>
        <a:lstStyle/>
        <a:p>
          <a:r>
            <a:rPr lang="en-US">
              <a:solidFill>
                <a:schemeClr val="bg1"/>
              </a:solidFill>
            </a:rPr>
            <a:t>What funding </a:t>
          </a:r>
        </a:p>
      </dgm:t>
    </dgm:pt>
    <dgm:pt modelId="{79A8F762-C1A2-468A-8493-7047EA75E4A1}" type="parTrans" cxnId="{47F14703-E24B-4C3E-902E-9A6229CD1859}">
      <dgm:prSet/>
      <dgm:spPr/>
      <dgm:t>
        <a:bodyPr/>
        <a:lstStyle/>
        <a:p>
          <a:endParaRPr lang="en-US"/>
        </a:p>
      </dgm:t>
    </dgm:pt>
    <dgm:pt modelId="{D3A9A0E1-DF04-4F4F-8A5E-B749BBF36BF0}" type="sibTrans" cxnId="{47F14703-E24B-4C3E-902E-9A6229CD1859}">
      <dgm:prSet/>
      <dgm:spPr/>
      <dgm:t>
        <a:bodyPr/>
        <a:lstStyle/>
        <a:p>
          <a:endParaRPr lang="en-US"/>
        </a:p>
      </dgm:t>
    </dgm:pt>
    <dgm:pt modelId="{30376814-E3E4-48A8-8393-FB45F62DB375}" type="pres">
      <dgm:prSet presAssocID="{7C68C16E-6D7E-45B4-80F8-F53E62DCFBD7}" presName="root" presStyleCnt="0">
        <dgm:presLayoutVars>
          <dgm:dir/>
          <dgm:resizeHandles val="exact"/>
        </dgm:presLayoutVars>
      </dgm:prSet>
      <dgm:spPr/>
    </dgm:pt>
    <dgm:pt modelId="{7EBF4007-3541-48C5-9161-2C44F8B91E10}" type="pres">
      <dgm:prSet presAssocID="{21A36162-54A8-4AC7-8239-33DB850512C3}" presName="compNode" presStyleCnt="0"/>
      <dgm:spPr/>
    </dgm:pt>
    <dgm:pt modelId="{F7D77B53-2976-437B-8D74-A0163C577899}" type="pres">
      <dgm:prSet presAssocID="{21A36162-54A8-4AC7-8239-33DB850512C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18FDA29A-7FFD-4867-A428-152C86865020}" type="pres">
      <dgm:prSet presAssocID="{21A36162-54A8-4AC7-8239-33DB850512C3}" presName="spaceRect" presStyleCnt="0"/>
      <dgm:spPr/>
    </dgm:pt>
    <dgm:pt modelId="{11BC84A3-36C1-4848-B9DA-FE8436C57823}" type="pres">
      <dgm:prSet presAssocID="{21A36162-54A8-4AC7-8239-33DB850512C3}" presName="textRect" presStyleLbl="revTx" presStyleIdx="0" presStyleCnt="5">
        <dgm:presLayoutVars>
          <dgm:chMax val="1"/>
          <dgm:chPref val="1"/>
        </dgm:presLayoutVars>
      </dgm:prSet>
      <dgm:spPr/>
    </dgm:pt>
    <dgm:pt modelId="{8C02A1C7-D941-4C85-B595-3C9BF89D909D}" type="pres">
      <dgm:prSet presAssocID="{C2D69323-0BC0-4382-BFA1-EF227CB8B5F0}" presName="sibTrans" presStyleCnt="0"/>
      <dgm:spPr/>
    </dgm:pt>
    <dgm:pt modelId="{583249E3-676C-49AC-AC7C-9494F90EB2A5}" type="pres">
      <dgm:prSet presAssocID="{69E81015-B5A6-462C-BE65-2A11651BE622}" presName="compNode" presStyleCnt="0"/>
      <dgm:spPr/>
    </dgm:pt>
    <dgm:pt modelId="{0C36C11F-8615-43AA-B03E-4C44622A9C6C}" type="pres">
      <dgm:prSet presAssocID="{69E81015-B5A6-462C-BE65-2A11651BE62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B0BB57E8-C79B-45A6-8850-093E186471DA}" type="pres">
      <dgm:prSet presAssocID="{69E81015-B5A6-462C-BE65-2A11651BE622}" presName="spaceRect" presStyleCnt="0"/>
      <dgm:spPr/>
    </dgm:pt>
    <dgm:pt modelId="{E1E0F349-DB6A-49F4-B2E9-82E854A55CA8}" type="pres">
      <dgm:prSet presAssocID="{69E81015-B5A6-462C-BE65-2A11651BE622}" presName="textRect" presStyleLbl="revTx" presStyleIdx="1" presStyleCnt="5">
        <dgm:presLayoutVars>
          <dgm:chMax val="1"/>
          <dgm:chPref val="1"/>
        </dgm:presLayoutVars>
      </dgm:prSet>
      <dgm:spPr/>
    </dgm:pt>
    <dgm:pt modelId="{A42409C9-0076-4BD4-96CD-F06A2369575B}" type="pres">
      <dgm:prSet presAssocID="{DB4577FD-0E70-42E2-8B6B-D1E9F88D52A2}" presName="sibTrans" presStyleCnt="0"/>
      <dgm:spPr/>
    </dgm:pt>
    <dgm:pt modelId="{5ED9D60D-8DF4-4F81-8375-CA32F2299A76}" type="pres">
      <dgm:prSet presAssocID="{7240665B-2C5C-4389-AA95-CAE5EB8AC70F}" presName="compNode" presStyleCnt="0"/>
      <dgm:spPr/>
    </dgm:pt>
    <dgm:pt modelId="{E28545B4-4A66-4537-A4B2-F09BEE7012DE}" type="pres">
      <dgm:prSet presAssocID="{7240665B-2C5C-4389-AA95-CAE5EB8AC70F}"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E3CAC6D5-04FA-48DE-9D63-B786671D9A9B}" type="pres">
      <dgm:prSet presAssocID="{7240665B-2C5C-4389-AA95-CAE5EB8AC70F}" presName="spaceRect" presStyleCnt="0"/>
      <dgm:spPr/>
    </dgm:pt>
    <dgm:pt modelId="{BF882B28-4452-4BD5-B4D9-788FEAEF3D56}" type="pres">
      <dgm:prSet presAssocID="{7240665B-2C5C-4389-AA95-CAE5EB8AC70F}" presName="textRect" presStyleLbl="revTx" presStyleIdx="2" presStyleCnt="5">
        <dgm:presLayoutVars>
          <dgm:chMax val="1"/>
          <dgm:chPref val="1"/>
        </dgm:presLayoutVars>
      </dgm:prSet>
      <dgm:spPr/>
    </dgm:pt>
    <dgm:pt modelId="{C0AB4BD5-66DE-4E3F-AADB-B55411CC6407}" type="pres">
      <dgm:prSet presAssocID="{00EF1B5E-422E-4F4A-9639-B36E468F8691}" presName="sibTrans" presStyleCnt="0"/>
      <dgm:spPr/>
    </dgm:pt>
    <dgm:pt modelId="{C5D7DC19-6408-4986-99E5-42A0B73721F7}" type="pres">
      <dgm:prSet presAssocID="{E32BBDBD-92CF-43AB-9F66-6B92698ED4C7}" presName="compNode" presStyleCnt="0"/>
      <dgm:spPr/>
    </dgm:pt>
    <dgm:pt modelId="{FC05314A-BD7B-4BC0-AEA5-D6C74D41DD35}" type="pres">
      <dgm:prSet presAssocID="{E32BBDBD-92CF-43AB-9F66-6B92698ED4C7}"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lp"/>
        </a:ext>
      </dgm:extLst>
    </dgm:pt>
    <dgm:pt modelId="{0C5E27AB-1B8D-470C-8501-5E5D6278129C}" type="pres">
      <dgm:prSet presAssocID="{E32BBDBD-92CF-43AB-9F66-6B92698ED4C7}" presName="spaceRect" presStyleCnt="0"/>
      <dgm:spPr/>
    </dgm:pt>
    <dgm:pt modelId="{E29E8574-A8DC-4E29-B340-56382FC743B0}" type="pres">
      <dgm:prSet presAssocID="{E32BBDBD-92CF-43AB-9F66-6B92698ED4C7}" presName="textRect" presStyleLbl="revTx" presStyleIdx="3" presStyleCnt="5">
        <dgm:presLayoutVars>
          <dgm:chMax val="1"/>
          <dgm:chPref val="1"/>
        </dgm:presLayoutVars>
      </dgm:prSet>
      <dgm:spPr/>
    </dgm:pt>
    <dgm:pt modelId="{1190BAED-3B51-44D2-B7B8-9F714BBEBACB}" type="pres">
      <dgm:prSet presAssocID="{61A964A0-8E5D-40E5-B36A-C9BE36C5A07E}" presName="sibTrans" presStyleCnt="0"/>
      <dgm:spPr/>
    </dgm:pt>
    <dgm:pt modelId="{1A4DBD7D-6080-4765-8A1C-3CA59B24B5E4}" type="pres">
      <dgm:prSet presAssocID="{A33BA024-80ED-48EF-81B2-56E4DD0BA802}" presName="compNode" presStyleCnt="0"/>
      <dgm:spPr/>
    </dgm:pt>
    <dgm:pt modelId="{A5CFC692-4FD0-49FE-90D8-C39E05578327}" type="pres">
      <dgm:prSet presAssocID="{A33BA024-80ED-48EF-81B2-56E4DD0BA80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oney"/>
        </a:ext>
      </dgm:extLst>
    </dgm:pt>
    <dgm:pt modelId="{10961FB4-1506-4CF3-8F92-FF28DFDE9A05}" type="pres">
      <dgm:prSet presAssocID="{A33BA024-80ED-48EF-81B2-56E4DD0BA802}" presName="spaceRect" presStyleCnt="0"/>
      <dgm:spPr/>
    </dgm:pt>
    <dgm:pt modelId="{7B6C42F1-DF8D-42C5-9E85-6036A84605B0}" type="pres">
      <dgm:prSet presAssocID="{A33BA024-80ED-48EF-81B2-56E4DD0BA802}" presName="textRect" presStyleLbl="revTx" presStyleIdx="4" presStyleCnt="5">
        <dgm:presLayoutVars>
          <dgm:chMax val="1"/>
          <dgm:chPref val="1"/>
        </dgm:presLayoutVars>
      </dgm:prSet>
      <dgm:spPr/>
    </dgm:pt>
  </dgm:ptLst>
  <dgm:cxnLst>
    <dgm:cxn modelId="{47F14703-E24B-4C3E-902E-9A6229CD1859}" srcId="{7C68C16E-6D7E-45B4-80F8-F53E62DCFBD7}" destId="{A33BA024-80ED-48EF-81B2-56E4DD0BA802}" srcOrd="4" destOrd="0" parTransId="{79A8F762-C1A2-468A-8493-7047EA75E4A1}" sibTransId="{D3A9A0E1-DF04-4F4F-8A5E-B749BBF36BF0}"/>
    <dgm:cxn modelId="{BCF29619-1672-42B3-99DC-CDD3D7E8C7E9}" type="presOf" srcId="{69E81015-B5A6-462C-BE65-2A11651BE622}" destId="{E1E0F349-DB6A-49F4-B2E9-82E854A55CA8}" srcOrd="0" destOrd="0" presId="urn:microsoft.com/office/officeart/2018/2/layout/IconLabelList"/>
    <dgm:cxn modelId="{9F220B3A-68BC-40FB-9DCA-B7EDF7E587E5}" type="presOf" srcId="{7240665B-2C5C-4389-AA95-CAE5EB8AC70F}" destId="{BF882B28-4452-4BD5-B4D9-788FEAEF3D56}" srcOrd="0" destOrd="0" presId="urn:microsoft.com/office/officeart/2018/2/layout/IconLabelList"/>
    <dgm:cxn modelId="{C3CCB43F-B5C4-44FE-B494-4DA7EC516B92}" type="presOf" srcId="{A33BA024-80ED-48EF-81B2-56E4DD0BA802}" destId="{7B6C42F1-DF8D-42C5-9E85-6036A84605B0}" srcOrd="0" destOrd="0" presId="urn:microsoft.com/office/officeart/2018/2/layout/IconLabelList"/>
    <dgm:cxn modelId="{10F16461-0E68-4C38-9052-442A116A336E}" srcId="{7C68C16E-6D7E-45B4-80F8-F53E62DCFBD7}" destId="{E32BBDBD-92CF-43AB-9F66-6B92698ED4C7}" srcOrd="3" destOrd="0" parTransId="{1C297AA0-DC20-41B3-813E-DA3056A129E7}" sibTransId="{61A964A0-8E5D-40E5-B36A-C9BE36C5A07E}"/>
    <dgm:cxn modelId="{B28A0F45-E97C-4E04-8C8F-AC9DBC15E302}" type="presOf" srcId="{7C68C16E-6D7E-45B4-80F8-F53E62DCFBD7}" destId="{30376814-E3E4-48A8-8393-FB45F62DB375}" srcOrd="0" destOrd="0" presId="urn:microsoft.com/office/officeart/2018/2/layout/IconLabelList"/>
    <dgm:cxn modelId="{5614184E-8946-414A-8692-96D7E31CF7EA}" srcId="{7C68C16E-6D7E-45B4-80F8-F53E62DCFBD7}" destId="{69E81015-B5A6-462C-BE65-2A11651BE622}" srcOrd="1" destOrd="0" parTransId="{DBD2FA4E-FCFB-455A-9DF2-5CF67063A8A5}" sibTransId="{DB4577FD-0E70-42E2-8B6B-D1E9F88D52A2}"/>
    <dgm:cxn modelId="{4E3AD187-FB5F-4BBC-8A15-C88E608591A1}" srcId="{7C68C16E-6D7E-45B4-80F8-F53E62DCFBD7}" destId="{7240665B-2C5C-4389-AA95-CAE5EB8AC70F}" srcOrd="2" destOrd="0" parTransId="{2B2883C3-88C8-4153-8EE6-2AF021B7D1F6}" sibTransId="{00EF1B5E-422E-4F4A-9639-B36E468F8691}"/>
    <dgm:cxn modelId="{F62F2D91-DCCC-4E17-9234-D7FCA3AECADF}" srcId="{7C68C16E-6D7E-45B4-80F8-F53E62DCFBD7}" destId="{21A36162-54A8-4AC7-8239-33DB850512C3}" srcOrd="0" destOrd="0" parTransId="{7F5080A7-BE52-49E0-9E9F-CA56AFA25FE9}" sibTransId="{C2D69323-0BC0-4382-BFA1-EF227CB8B5F0}"/>
    <dgm:cxn modelId="{6802EBFD-5C5D-4B9E-9220-4CAE27537A4B}" type="presOf" srcId="{E32BBDBD-92CF-43AB-9F66-6B92698ED4C7}" destId="{E29E8574-A8DC-4E29-B340-56382FC743B0}" srcOrd="0" destOrd="0" presId="urn:microsoft.com/office/officeart/2018/2/layout/IconLabelList"/>
    <dgm:cxn modelId="{21C91CFE-8455-46B8-B114-42B43E29F55A}" type="presOf" srcId="{21A36162-54A8-4AC7-8239-33DB850512C3}" destId="{11BC84A3-36C1-4848-B9DA-FE8436C57823}" srcOrd="0" destOrd="0" presId="urn:microsoft.com/office/officeart/2018/2/layout/IconLabelList"/>
    <dgm:cxn modelId="{43BB720C-0815-43AC-A9D9-5369FFDD7710}" type="presParOf" srcId="{30376814-E3E4-48A8-8393-FB45F62DB375}" destId="{7EBF4007-3541-48C5-9161-2C44F8B91E10}" srcOrd="0" destOrd="0" presId="urn:microsoft.com/office/officeart/2018/2/layout/IconLabelList"/>
    <dgm:cxn modelId="{F0B43065-E519-4905-9724-7DDBA5C116C7}" type="presParOf" srcId="{7EBF4007-3541-48C5-9161-2C44F8B91E10}" destId="{F7D77B53-2976-437B-8D74-A0163C577899}" srcOrd="0" destOrd="0" presId="urn:microsoft.com/office/officeart/2018/2/layout/IconLabelList"/>
    <dgm:cxn modelId="{17E4E071-9EE3-4C8C-A101-17B7D2449AAF}" type="presParOf" srcId="{7EBF4007-3541-48C5-9161-2C44F8B91E10}" destId="{18FDA29A-7FFD-4867-A428-152C86865020}" srcOrd="1" destOrd="0" presId="urn:microsoft.com/office/officeart/2018/2/layout/IconLabelList"/>
    <dgm:cxn modelId="{3767E89D-0C4B-4989-95AC-276ADB3C3F1E}" type="presParOf" srcId="{7EBF4007-3541-48C5-9161-2C44F8B91E10}" destId="{11BC84A3-36C1-4848-B9DA-FE8436C57823}" srcOrd="2" destOrd="0" presId="urn:microsoft.com/office/officeart/2018/2/layout/IconLabelList"/>
    <dgm:cxn modelId="{2F944626-4126-4A96-AF6D-C499623BC337}" type="presParOf" srcId="{30376814-E3E4-48A8-8393-FB45F62DB375}" destId="{8C02A1C7-D941-4C85-B595-3C9BF89D909D}" srcOrd="1" destOrd="0" presId="urn:microsoft.com/office/officeart/2018/2/layout/IconLabelList"/>
    <dgm:cxn modelId="{79687B6B-5765-4855-8E4B-B826E0B38D90}" type="presParOf" srcId="{30376814-E3E4-48A8-8393-FB45F62DB375}" destId="{583249E3-676C-49AC-AC7C-9494F90EB2A5}" srcOrd="2" destOrd="0" presId="urn:microsoft.com/office/officeart/2018/2/layout/IconLabelList"/>
    <dgm:cxn modelId="{F760F523-EF53-460B-B820-E72E76DC979E}" type="presParOf" srcId="{583249E3-676C-49AC-AC7C-9494F90EB2A5}" destId="{0C36C11F-8615-43AA-B03E-4C44622A9C6C}" srcOrd="0" destOrd="0" presId="urn:microsoft.com/office/officeart/2018/2/layout/IconLabelList"/>
    <dgm:cxn modelId="{1ABDAB90-9EBE-4634-B33D-CE7DCDB4FC0B}" type="presParOf" srcId="{583249E3-676C-49AC-AC7C-9494F90EB2A5}" destId="{B0BB57E8-C79B-45A6-8850-093E186471DA}" srcOrd="1" destOrd="0" presId="urn:microsoft.com/office/officeart/2018/2/layout/IconLabelList"/>
    <dgm:cxn modelId="{95647D5B-3335-4C46-B9A8-46B794C7C65C}" type="presParOf" srcId="{583249E3-676C-49AC-AC7C-9494F90EB2A5}" destId="{E1E0F349-DB6A-49F4-B2E9-82E854A55CA8}" srcOrd="2" destOrd="0" presId="urn:microsoft.com/office/officeart/2018/2/layout/IconLabelList"/>
    <dgm:cxn modelId="{259E7FE9-18A4-4D94-B045-7771F7661D69}" type="presParOf" srcId="{30376814-E3E4-48A8-8393-FB45F62DB375}" destId="{A42409C9-0076-4BD4-96CD-F06A2369575B}" srcOrd="3" destOrd="0" presId="urn:microsoft.com/office/officeart/2018/2/layout/IconLabelList"/>
    <dgm:cxn modelId="{83D58A59-4F44-40E6-B469-98766C27D3BC}" type="presParOf" srcId="{30376814-E3E4-48A8-8393-FB45F62DB375}" destId="{5ED9D60D-8DF4-4F81-8375-CA32F2299A76}" srcOrd="4" destOrd="0" presId="urn:microsoft.com/office/officeart/2018/2/layout/IconLabelList"/>
    <dgm:cxn modelId="{BF300790-8ACC-4B59-84C2-55D5D1898D32}" type="presParOf" srcId="{5ED9D60D-8DF4-4F81-8375-CA32F2299A76}" destId="{E28545B4-4A66-4537-A4B2-F09BEE7012DE}" srcOrd="0" destOrd="0" presId="urn:microsoft.com/office/officeart/2018/2/layout/IconLabelList"/>
    <dgm:cxn modelId="{CABF487D-FDFE-417F-A990-FA9D576F0263}" type="presParOf" srcId="{5ED9D60D-8DF4-4F81-8375-CA32F2299A76}" destId="{E3CAC6D5-04FA-48DE-9D63-B786671D9A9B}" srcOrd="1" destOrd="0" presId="urn:microsoft.com/office/officeart/2018/2/layout/IconLabelList"/>
    <dgm:cxn modelId="{C1AD4834-34BF-4756-8C90-1EE5403CF5C5}" type="presParOf" srcId="{5ED9D60D-8DF4-4F81-8375-CA32F2299A76}" destId="{BF882B28-4452-4BD5-B4D9-788FEAEF3D56}" srcOrd="2" destOrd="0" presId="urn:microsoft.com/office/officeart/2018/2/layout/IconLabelList"/>
    <dgm:cxn modelId="{EC650092-22A8-484B-A444-75781A9D618E}" type="presParOf" srcId="{30376814-E3E4-48A8-8393-FB45F62DB375}" destId="{C0AB4BD5-66DE-4E3F-AADB-B55411CC6407}" srcOrd="5" destOrd="0" presId="urn:microsoft.com/office/officeart/2018/2/layout/IconLabelList"/>
    <dgm:cxn modelId="{5FB6FF67-E4C0-4FDC-BB34-A459752D1FDA}" type="presParOf" srcId="{30376814-E3E4-48A8-8393-FB45F62DB375}" destId="{C5D7DC19-6408-4986-99E5-42A0B73721F7}" srcOrd="6" destOrd="0" presId="urn:microsoft.com/office/officeart/2018/2/layout/IconLabelList"/>
    <dgm:cxn modelId="{23898E19-03FD-4BAA-B1F7-C7887CC441A4}" type="presParOf" srcId="{C5D7DC19-6408-4986-99E5-42A0B73721F7}" destId="{FC05314A-BD7B-4BC0-AEA5-D6C74D41DD35}" srcOrd="0" destOrd="0" presId="urn:microsoft.com/office/officeart/2018/2/layout/IconLabelList"/>
    <dgm:cxn modelId="{EF1F16EA-12D9-4F7C-B9BF-3752435F67D6}" type="presParOf" srcId="{C5D7DC19-6408-4986-99E5-42A0B73721F7}" destId="{0C5E27AB-1B8D-470C-8501-5E5D6278129C}" srcOrd="1" destOrd="0" presId="urn:microsoft.com/office/officeart/2018/2/layout/IconLabelList"/>
    <dgm:cxn modelId="{FAB97D47-5983-4BB3-AA91-35104BBFAEE7}" type="presParOf" srcId="{C5D7DC19-6408-4986-99E5-42A0B73721F7}" destId="{E29E8574-A8DC-4E29-B340-56382FC743B0}" srcOrd="2" destOrd="0" presId="urn:microsoft.com/office/officeart/2018/2/layout/IconLabelList"/>
    <dgm:cxn modelId="{16BFD159-B11A-48B4-8325-254CF45779C2}" type="presParOf" srcId="{30376814-E3E4-48A8-8393-FB45F62DB375}" destId="{1190BAED-3B51-44D2-B7B8-9F714BBEBACB}" srcOrd="7" destOrd="0" presId="urn:microsoft.com/office/officeart/2018/2/layout/IconLabelList"/>
    <dgm:cxn modelId="{D395ACBD-BD31-431C-8419-584FDC2C22B3}" type="presParOf" srcId="{30376814-E3E4-48A8-8393-FB45F62DB375}" destId="{1A4DBD7D-6080-4765-8A1C-3CA59B24B5E4}" srcOrd="8" destOrd="0" presId="urn:microsoft.com/office/officeart/2018/2/layout/IconLabelList"/>
    <dgm:cxn modelId="{5037ABB6-2F95-4345-A3B7-1479B2A96E3B}" type="presParOf" srcId="{1A4DBD7D-6080-4765-8A1C-3CA59B24B5E4}" destId="{A5CFC692-4FD0-49FE-90D8-C39E05578327}" srcOrd="0" destOrd="0" presId="urn:microsoft.com/office/officeart/2018/2/layout/IconLabelList"/>
    <dgm:cxn modelId="{7B4A626D-40FE-4B5C-912B-E8BF8CBE07FA}" type="presParOf" srcId="{1A4DBD7D-6080-4765-8A1C-3CA59B24B5E4}" destId="{10961FB4-1506-4CF3-8F92-FF28DFDE9A05}" srcOrd="1" destOrd="0" presId="urn:microsoft.com/office/officeart/2018/2/layout/IconLabelList"/>
    <dgm:cxn modelId="{95D3F8DF-7C76-4ABC-97B0-5773C662A0F1}" type="presParOf" srcId="{1A4DBD7D-6080-4765-8A1C-3CA59B24B5E4}" destId="{7B6C42F1-DF8D-42C5-9E85-6036A84605B0}" srcOrd="2" destOrd="0" presId="urn:microsoft.com/office/officeart/2018/2/layout/IconLabelList"/>
  </dgm:cxnLst>
  <dgm:bg>
    <a:solidFill>
      <a:srgbClr val="00206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0FFD4A1-BD82-4146-B8E1-9AFCCF31D7BA}"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E312BA33-245F-475E-8936-8B673277520E}">
      <dgm:prSet/>
      <dgm:spPr/>
      <dgm:t>
        <a:bodyPr/>
        <a:lstStyle/>
        <a:p>
          <a:pPr>
            <a:lnSpc>
              <a:spcPct val="100000"/>
            </a:lnSpc>
            <a:defRPr b="1"/>
          </a:pPr>
          <a:r>
            <a:rPr lang="en-US">
              <a:solidFill>
                <a:schemeClr val="bg1"/>
              </a:solidFill>
            </a:rPr>
            <a:t>Begin with UF-VA Bioethics Unit</a:t>
          </a:r>
        </a:p>
      </dgm:t>
    </dgm:pt>
    <dgm:pt modelId="{84808791-897C-4D6B-A06F-E9CE27ADD073}" type="parTrans" cxnId="{8A87FF19-986C-4C9E-BCB6-36B838F73ED2}">
      <dgm:prSet/>
      <dgm:spPr/>
      <dgm:t>
        <a:bodyPr/>
        <a:lstStyle/>
        <a:p>
          <a:endParaRPr lang="en-US"/>
        </a:p>
      </dgm:t>
    </dgm:pt>
    <dgm:pt modelId="{944F14C8-62A8-4E22-BC51-C69E66B8832D}" type="sibTrans" cxnId="{8A87FF19-986C-4C9E-BCB6-36B838F73ED2}">
      <dgm:prSet/>
      <dgm:spPr/>
      <dgm:t>
        <a:bodyPr/>
        <a:lstStyle/>
        <a:p>
          <a:endParaRPr lang="en-US"/>
        </a:p>
      </dgm:t>
    </dgm:pt>
    <dgm:pt modelId="{B16600D4-22D9-4155-AD77-61C49EB89B8C}">
      <dgm:prSet custT="1"/>
      <dgm:spPr/>
      <dgm:t>
        <a:bodyPr/>
        <a:lstStyle/>
        <a:p>
          <a:pPr>
            <a:lnSpc>
              <a:spcPct val="100000"/>
            </a:lnSpc>
          </a:pPr>
          <a:r>
            <a:rPr lang="en-US" sz="1400" dirty="0">
              <a:solidFill>
                <a:schemeClr val="bg1"/>
              </a:solidFill>
            </a:rPr>
            <a:t>Formed 2015 with participation from VA, </a:t>
          </a:r>
          <a:r>
            <a:rPr lang="en-US" sz="1400" dirty="0" err="1">
              <a:solidFill>
                <a:schemeClr val="bg1"/>
              </a:solidFill>
            </a:rPr>
            <a:t>UFHealth</a:t>
          </a:r>
          <a:r>
            <a:rPr lang="en-US" sz="1400" dirty="0">
              <a:solidFill>
                <a:schemeClr val="bg1"/>
              </a:solidFill>
            </a:rPr>
            <a:t>, Medicine, Nursing, and Public Health Colleges</a:t>
          </a:r>
        </a:p>
      </dgm:t>
    </dgm:pt>
    <dgm:pt modelId="{6004BAA4-B347-43BD-A504-EABC37F0360E}" type="parTrans" cxnId="{D4F004E2-9737-48E7-B7FB-F70AEA884D6B}">
      <dgm:prSet/>
      <dgm:spPr/>
      <dgm:t>
        <a:bodyPr/>
        <a:lstStyle/>
        <a:p>
          <a:endParaRPr lang="en-US"/>
        </a:p>
      </dgm:t>
    </dgm:pt>
    <dgm:pt modelId="{72409901-BF54-412A-8300-690924D6B003}" type="sibTrans" cxnId="{D4F004E2-9737-48E7-B7FB-F70AEA884D6B}">
      <dgm:prSet/>
      <dgm:spPr/>
      <dgm:t>
        <a:bodyPr/>
        <a:lstStyle/>
        <a:p>
          <a:endParaRPr lang="en-US"/>
        </a:p>
      </dgm:t>
    </dgm:pt>
    <dgm:pt modelId="{85FEC841-403A-4022-8B1E-B067BCD2B1F0}">
      <dgm:prSet custT="1"/>
      <dgm:spPr/>
      <dgm:t>
        <a:bodyPr/>
        <a:lstStyle/>
        <a:p>
          <a:pPr>
            <a:lnSpc>
              <a:spcPct val="100000"/>
            </a:lnSpc>
          </a:pPr>
          <a:r>
            <a:rPr lang="en-US" sz="1400" dirty="0">
              <a:solidFill>
                <a:schemeClr val="bg1"/>
              </a:solidFill>
            </a:rPr>
            <a:t>Online training</a:t>
          </a:r>
        </a:p>
      </dgm:t>
    </dgm:pt>
    <dgm:pt modelId="{0BCECF9C-14E9-47E7-9E72-ED2241F14679}" type="parTrans" cxnId="{078E19B3-15DB-4446-8036-33C8F9A77E86}">
      <dgm:prSet/>
      <dgm:spPr/>
      <dgm:t>
        <a:bodyPr/>
        <a:lstStyle/>
        <a:p>
          <a:endParaRPr lang="en-US"/>
        </a:p>
      </dgm:t>
    </dgm:pt>
    <dgm:pt modelId="{D0B0378A-DD4B-45A7-83BD-35C234AAFF1A}" type="sibTrans" cxnId="{078E19B3-15DB-4446-8036-33C8F9A77E86}">
      <dgm:prSet/>
      <dgm:spPr/>
      <dgm:t>
        <a:bodyPr/>
        <a:lstStyle/>
        <a:p>
          <a:endParaRPr lang="en-US"/>
        </a:p>
      </dgm:t>
    </dgm:pt>
    <dgm:pt modelId="{19D7C0D0-D0EA-4490-B45D-2D4A525DD0F5}">
      <dgm:prSet custT="1"/>
      <dgm:spPr/>
      <dgm:t>
        <a:bodyPr/>
        <a:lstStyle/>
        <a:p>
          <a:pPr>
            <a:lnSpc>
              <a:spcPct val="100000"/>
            </a:lnSpc>
          </a:pPr>
          <a:r>
            <a:rPr lang="en-US" sz="1400" dirty="0">
              <a:solidFill>
                <a:schemeClr val="bg1"/>
              </a:solidFill>
            </a:rPr>
            <a:t>Grass roots community network during COVID</a:t>
          </a:r>
        </a:p>
      </dgm:t>
    </dgm:pt>
    <dgm:pt modelId="{383E720F-D341-4C61-AE3D-BD4257DFCAD7}" type="parTrans" cxnId="{B3977348-5403-4147-B286-56D7F7B759DF}">
      <dgm:prSet/>
      <dgm:spPr/>
      <dgm:t>
        <a:bodyPr/>
        <a:lstStyle/>
        <a:p>
          <a:endParaRPr lang="en-US"/>
        </a:p>
      </dgm:t>
    </dgm:pt>
    <dgm:pt modelId="{16234827-ABBD-4B7A-8374-D16E7ADFB526}" type="sibTrans" cxnId="{B3977348-5403-4147-B286-56D7F7B759DF}">
      <dgm:prSet/>
      <dgm:spPr/>
      <dgm:t>
        <a:bodyPr/>
        <a:lstStyle/>
        <a:p>
          <a:endParaRPr lang="en-US"/>
        </a:p>
      </dgm:t>
    </dgm:pt>
    <dgm:pt modelId="{9765B90B-FBC1-4833-90B8-D9B35BE4C7FF}">
      <dgm:prSet custT="1"/>
      <dgm:spPr/>
      <dgm:t>
        <a:bodyPr/>
        <a:lstStyle/>
        <a:p>
          <a:pPr>
            <a:lnSpc>
              <a:spcPct val="100000"/>
            </a:lnSpc>
          </a:pPr>
          <a:r>
            <a:rPr lang="en-US" sz="1400" dirty="0">
              <a:solidFill>
                <a:schemeClr val="bg1"/>
              </a:solidFill>
            </a:rPr>
            <a:t>International network</a:t>
          </a:r>
        </a:p>
      </dgm:t>
    </dgm:pt>
    <dgm:pt modelId="{30A3CF21-C16A-4BA1-B16A-8C645AEE6418}" type="parTrans" cxnId="{4D98E280-BD1D-43FC-9B6B-E57D065A4654}">
      <dgm:prSet/>
      <dgm:spPr/>
      <dgm:t>
        <a:bodyPr/>
        <a:lstStyle/>
        <a:p>
          <a:endParaRPr lang="en-US"/>
        </a:p>
      </dgm:t>
    </dgm:pt>
    <dgm:pt modelId="{FE5E870A-CE47-4FF6-8FE5-6F58A943F01A}" type="sibTrans" cxnId="{4D98E280-BD1D-43FC-9B6B-E57D065A4654}">
      <dgm:prSet/>
      <dgm:spPr/>
      <dgm:t>
        <a:bodyPr/>
        <a:lstStyle/>
        <a:p>
          <a:endParaRPr lang="en-US"/>
        </a:p>
      </dgm:t>
    </dgm:pt>
    <dgm:pt modelId="{36E0EE84-A4EC-4384-A5CA-AC8295F15594}">
      <dgm:prSet/>
      <dgm:spPr/>
      <dgm:t>
        <a:bodyPr/>
        <a:lstStyle/>
        <a:p>
          <a:pPr>
            <a:lnSpc>
              <a:spcPct val="100000"/>
            </a:lnSpc>
            <a:defRPr b="1"/>
          </a:pPr>
          <a:r>
            <a:rPr lang="en-US">
              <a:solidFill>
                <a:schemeClr val="bg1"/>
              </a:solidFill>
            </a:rPr>
            <a:t>Asynchronous meetings</a:t>
          </a:r>
        </a:p>
      </dgm:t>
    </dgm:pt>
    <dgm:pt modelId="{2456DC65-8413-4AFE-B507-392DE54A6436}" type="parTrans" cxnId="{07DC9055-C239-4C41-991C-E615D457D84A}">
      <dgm:prSet/>
      <dgm:spPr/>
      <dgm:t>
        <a:bodyPr/>
        <a:lstStyle/>
        <a:p>
          <a:endParaRPr lang="en-US"/>
        </a:p>
      </dgm:t>
    </dgm:pt>
    <dgm:pt modelId="{338E6C04-F1BE-4E86-A6DC-9BD63769084A}" type="sibTrans" cxnId="{07DC9055-C239-4C41-991C-E615D457D84A}">
      <dgm:prSet/>
      <dgm:spPr/>
      <dgm:t>
        <a:bodyPr/>
        <a:lstStyle/>
        <a:p>
          <a:endParaRPr lang="en-US"/>
        </a:p>
      </dgm:t>
    </dgm:pt>
    <dgm:pt modelId="{06337052-01E6-4AD0-A205-2DE67A301246}">
      <dgm:prSet custT="1"/>
      <dgm:spPr/>
      <dgm:t>
        <a:bodyPr/>
        <a:lstStyle/>
        <a:p>
          <a:pPr>
            <a:lnSpc>
              <a:spcPct val="100000"/>
            </a:lnSpc>
          </a:pPr>
          <a:r>
            <a:rPr lang="en-US" sz="1400" dirty="0">
              <a:solidFill>
                <a:schemeClr val="bg1"/>
              </a:solidFill>
            </a:rPr>
            <a:t>Learner tailored training </a:t>
          </a:r>
        </a:p>
      </dgm:t>
    </dgm:pt>
    <dgm:pt modelId="{39471C7A-44FF-470C-97F0-2CB00A1A31D6}" type="parTrans" cxnId="{AA973019-77D0-44B6-BCD4-4B092FDCACB3}">
      <dgm:prSet/>
      <dgm:spPr/>
      <dgm:t>
        <a:bodyPr/>
        <a:lstStyle/>
        <a:p>
          <a:endParaRPr lang="en-US"/>
        </a:p>
      </dgm:t>
    </dgm:pt>
    <dgm:pt modelId="{1B80A6BD-8631-414F-8638-BCB16DAB121E}" type="sibTrans" cxnId="{AA973019-77D0-44B6-BCD4-4B092FDCACB3}">
      <dgm:prSet/>
      <dgm:spPr/>
      <dgm:t>
        <a:bodyPr/>
        <a:lstStyle/>
        <a:p>
          <a:endParaRPr lang="en-US"/>
        </a:p>
      </dgm:t>
    </dgm:pt>
    <dgm:pt modelId="{35DC2230-AB82-44F2-B5E3-88FE1391BE9A}">
      <dgm:prSet/>
      <dgm:spPr/>
      <dgm:t>
        <a:bodyPr/>
        <a:lstStyle/>
        <a:p>
          <a:pPr>
            <a:lnSpc>
              <a:spcPct val="100000"/>
            </a:lnSpc>
            <a:defRPr b="1"/>
          </a:pPr>
          <a:r>
            <a:rPr lang="en-US" dirty="0">
              <a:solidFill>
                <a:schemeClr val="bg1"/>
              </a:solidFill>
            </a:rPr>
            <a:t>Spur formation of other committees in the University </a:t>
          </a:r>
        </a:p>
      </dgm:t>
    </dgm:pt>
    <dgm:pt modelId="{73B4DF5D-7335-4384-84F0-C5C2414578D6}" type="parTrans" cxnId="{8FE4C114-A707-45ED-86BC-46E140007BD3}">
      <dgm:prSet/>
      <dgm:spPr/>
      <dgm:t>
        <a:bodyPr/>
        <a:lstStyle/>
        <a:p>
          <a:endParaRPr lang="en-US"/>
        </a:p>
      </dgm:t>
    </dgm:pt>
    <dgm:pt modelId="{0C52F3B8-65D1-4C17-94F3-DD48B65A91F2}" type="sibTrans" cxnId="{8FE4C114-A707-45ED-86BC-46E140007BD3}">
      <dgm:prSet/>
      <dgm:spPr/>
      <dgm:t>
        <a:bodyPr/>
        <a:lstStyle/>
        <a:p>
          <a:endParaRPr lang="en-US"/>
        </a:p>
      </dgm:t>
    </dgm:pt>
    <dgm:pt modelId="{798269E7-68D1-4998-BC13-9A7CA2567F59}" type="pres">
      <dgm:prSet presAssocID="{B0FFD4A1-BD82-4146-B8E1-9AFCCF31D7BA}" presName="root" presStyleCnt="0">
        <dgm:presLayoutVars>
          <dgm:dir/>
          <dgm:resizeHandles val="exact"/>
        </dgm:presLayoutVars>
      </dgm:prSet>
      <dgm:spPr/>
    </dgm:pt>
    <dgm:pt modelId="{0077BE68-16F1-480B-91A5-5611A439327F}" type="pres">
      <dgm:prSet presAssocID="{E312BA33-245F-475E-8936-8B673277520E}" presName="compNode" presStyleCnt="0"/>
      <dgm:spPr/>
    </dgm:pt>
    <dgm:pt modelId="{28818230-D74D-447C-B2F9-3B04B50F0599}" type="pres">
      <dgm:prSet presAssocID="{E312BA33-245F-475E-8936-8B673277520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ospital"/>
        </a:ext>
      </dgm:extLst>
    </dgm:pt>
    <dgm:pt modelId="{6D2CCEB6-76B2-4C86-ABB8-EF9E4AFBCCB1}" type="pres">
      <dgm:prSet presAssocID="{E312BA33-245F-475E-8936-8B673277520E}" presName="iconSpace" presStyleCnt="0"/>
      <dgm:spPr/>
    </dgm:pt>
    <dgm:pt modelId="{B02EEBFD-D4AA-40C0-AFD2-52D0388CDFA7}" type="pres">
      <dgm:prSet presAssocID="{E312BA33-245F-475E-8936-8B673277520E}" presName="parTx" presStyleLbl="revTx" presStyleIdx="0" presStyleCnt="6">
        <dgm:presLayoutVars>
          <dgm:chMax val="0"/>
          <dgm:chPref val="0"/>
        </dgm:presLayoutVars>
      </dgm:prSet>
      <dgm:spPr/>
    </dgm:pt>
    <dgm:pt modelId="{644DEB79-AAD5-4CE3-8BAA-027700B25F01}" type="pres">
      <dgm:prSet presAssocID="{E312BA33-245F-475E-8936-8B673277520E}" presName="txSpace" presStyleCnt="0"/>
      <dgm:spPr/>
    </dgm:pt>
    <dgm:pt modelId="{C775C7A9-6CEC-4AD2-8005-84D0367C9D82}" type="pres">
      <dgm:prSet presAssocID="{E312BA33-245F-475E-8936-8B673277520E}" presName="desTx" presStyleLbl="revTx" presStyleIdx="1" presStyleCnt="6">
        <dgm:presLayoutVars/>
      </dgm:prSet>
      <dgm:spPr/>
    </dgm:pt>
    <dgm:pt modelId="{C986BA14-17DA-4BAE-B0C0-8D552F037D1B}" type="pres">
      <dgm:prSet presAssocID="{944F14C8-62A8-4E22-BC51-C69E66B8832D}" presName="sibTrans" presStyleCnt="0"/>
      <dgm:spPr/>
    </dgm:pt>
    <dgm:pt modelId="{5FF8D8BE-2849-4B63-8DF1-97D6C16621A5}" type="pres">
      <dgm:prSet presAssocID="{36E0EE84-A4EC-4384-A5CA-AC8295F15594}" presName="compNode" presStyleCnt="0"/>
      <dgm:spPr/>
    </dgm:pt>
    <dgm:pt modelId="{9AE07CA1-1408-4C92-8608-25F30FAEB4C2}" type="pres">
      <dgm:prSet presAssocID="{36E0EE84-A4EC-4384-A5CA-AC8295F1559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eacher"/>
        </a:ext>
      </dgm:extLst>
    </dgm:pt>
    <dgm:pt modelId="{9A20B0F3-B9AF-4E57-94D9-690373FFA09E}" type="pres">
      <dgm:prSet presAssocID="{36E0EE84-A4EC-4384-A5CA-AC8295F15594}" presName="iconSpace" presStyleCnt="0"/>
      <dgm:spPr/>
    </dgm:pt>
    <dgm:pt modelId="{E11D172B-0E1D-4726-BAF6-CB17439BFE25}" type="pres">
      <dgm:prSet presAssocID="{36E0EE84-A4EC-4384-A5CA-AC8295F15594}" presName="parTx" presStyleLbl="revTx" presStyleIdx="2" presStyleCnt="6">
        <dgm:presLayoutVars>
          <dgm:chMax val="0"/>
          <dgm:chPref val="0"/>
        </dgm:presLayoutVars>
      </dgm:prSet>
      <dgm:spPr/>
    </dgm:pt>
    <dgm:pt modelId="{B0668318-529D-4D8B-84DD-248B96A3C205}" type="pres">
      <dgm:prSet presAssocID="{36E0EE84-A4EC-4384-A5CA-AC8295F15594}" presName="txSpace" presStyleCnt="0"/>
      <dgm:spPr/>
    </dgm:pt>
    <dgm:pt modelId="{032038C6-25BC-4081-918B-8A1BB6BEDAE4}" type="pres">
      <dgm:prSet presAssocID="{36E0EE84-A4EC-4384-A5CA-AC8295F15594}" presName="desTx" presStyleLbl="revTx" presStyleIdx="3" presStyleCnt="6">
        <dgm:presLayoutVars/>
      </dgm:prSet>
      <dgm:spPr/>
    </dgm:pt>
    <dgm:pt modelId="{357673ED-56EA-4F10-885D-439E74AC5AC1}" type="pres">
      <dgm:prSet presAssocID="{338E6C04-F1BE-4E86-A6DC-9BD63769084A}" presName="sibTrans" presStyleCnt="0"/>
      <dgm:spPr/>
    </dgm:pt>
    <dgm:pt modelId="{2798F593-1E16-4147-868D-946E2F3E5E8F}" type="pres">
      <dgm:prSet presAssocID="{35DC2230-AB82-44F2-B5E3-88FE1391BE9A}" presName="compNode" presStyleCnt="0"/>
      <dgm:spPr/>
    </dgm:pt>
    <dgm:pt modelId="{D1DE7D96-6E7A-4264-A01D-168BC8265D9C}" type="pres">
      <dgm:prSet presAssocID="{35DC2230-AB82-44F2-B5E3-88FE1391BE9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eeting"/>
        </a:ext>
      </dgm:extLst>
    </dgm:pt>
    <dgm:pt modelId="{B25BAD6E-8D34-4354-B0D3-B2DC19A56F3E}" type="pres">
      <dgm:prSet presAssocID="{35DC2230-AB82-44F2-B5E3-88FE1391BE9A}" presName="iconSpace" presStyleCnt="0"/>
      <dgm:spPr/>
    </dgm:pt>
    <dgm:pt modelId="{3ADE1C8A-ABC2-4F32-AD55-E64CBE50A340}" type="pres">
      <dgm:prSet presAssocID="{35DC2230-AB82-44F2-B5E3-88FE1391BE9A}" presName="parTx" presStyleLbl="revTx" presStyleIdx="4" presStyleCnt="6">
        <dgm:presLayoutVars>
          <dgm:chMax val="0"/>
          <dgm:chPref val="0"/>
        </dgm:presLayoutVars>
      </dgm:prSet>
      <dgm:spPr/>
    </dgm:pt>
    <dgm:pt modelId="{2CC2859F-D6A7-4ABD-8A3A-E9520B625618}" type="pres">
      <dgm:prSet presAssocID="{35DC2230-AB82-44F2-B5E3-88FE1391BE9A}" presName="txSpace" presStyleCnt="0"/>
      <dgm:spPr/>
    </dgm:pt>
    <dgm:pt modelId="{98F8D3BD-1C77-48C1-AC31-0603FCBA87A8}" type="pres">
      <dgm:prSet presAssocID="{35DC2230-AB82-44F2-B5E3-88FE1391BE9A}" presName="desTx" presStyleLbl="revTx" presStyleIdx="5" presStyleCnt="6">
        <dgm:presLayoutVars/>
      </dgm:prSet>
      <dgm:spPr/>
    </dgm:pt>
  </dgm:ptLst>
  <dgm:cxnLst>
    <dgm:cxn modelId="{469F7D13-55A7-4044-ABB8-FFF79FFBE57C}" type="presOf" srcId="{9765B90B-FBC1-4833-90B8-D9B35BE4C7FF}" destId="{C775C7A9-6CEC-4AD2-8005-84D0367C9D82}" srcOrd="0" destOrd="3" presId="urn:microsoft.com/office/officeart/2018/2/layout/IconLabelDescriptionList"/>
    <dgm:cxn modelId="{8FE4C114-A707-45ED-86BC-46E140007BD3}" srcId="{B0FFD4A1-BD82-4146-B8E1-9AFCCF31D7BA}" destId="{35DC2230-AB82-44F2-B5E3-88FE1391BE9A}" srcOrd="2" destOrd="0" parTransId="{73B4DF5D-7335-4384-84F0-C5C2414578D6}" sibTransId="{0C52F3B8-65D1-4C17-94F3-DD48B65A91F2}"/>
    <dgm:cxn modelId="{AA973019-77D0-44B6-BCD4-4B092FDCACB3}" srcId="{36E0EE84-A4EC-4384-A5CA-AC8295F15594}" destId="{06337052-01E6-4AD0-A205-2DE67A301246}" srcOrd="0" destOrd="0" parTransId="{39471C7A-44FF-470C-97F0-2CB00A1A31D6}" sibTransId="{1B80A6BD-8631-414F-8638-BCB16DAB121E}"/>
    <dgm:cxn modelId="{8A87FF19-986C-4C9E-BCB6-36B838F73ED2}" srcId="{B0FFD4A1-BD82-4146-B8E1-9AFCCF31D7BA}" destId="{E312BA33-245F-475E-8936-8B673277520E}" srcOrd="0" destOrd="0" parTransId="{84808791-897C-4D6B-A06F-E9CE27ADD073}" sibTransId="{944F14C8-62A8-4E22-BC51-C69E66B8832D}"/>
    <dgm:cxn modelId="{079D6222-5DBF-451A-BFEB-83C6FA6C26EA}" type="presOf" srcId="{19D7C0D0-D0EA-4490-B45D-2D4A525DD0F5}" destId="{C775C7A9-6CEC-4AD2-8005-84D0367C9D82}" srcOrd="0" destOrd="2" presId="urn:microsoft.com/office/officeart/2018/2/layout/IconLabelDescriptionList"/>
    <dgm:cxn modelId="{0F3FFA23-F598-488A-B414-48EDE0A54793}" type="presOf" srcId="{E312BA33-245F-475E-8936-8B673277520E}" destId="{B02EEBFD-D4AA-40C0-AFD2-52D0388CDFA7}" srcOrd="0" destOrd="0" presId="urn:microsoft.com/office/officeart/2018/2/layout/IconLabelDescriptionList"/>
    <dgm:cxn modelId="{F07D415C-46AC-4572-B712-44196857C0E7}" type="presOf" srcId="{35DC2230-AB82-44F2-B5E3-88FE1391BE9A}" destId="{3ADE1C8A-ABC2-4F32-AD55-E64CBE50A340}" srcOrd="0" destOrd="0" presId="urn:microsoft.com/office/officeart/2018/2/layout/IconLabelDescriptionList"/>
    <dgm:cxn modelId="{65F80763-036B-4ADD-9195-2FECE57A2632}" type="presOf" srcId="{B0FFD4A1-BD82-4146-B8E1-9AFCCF31D7BA}" destId="{798269E7-68D1-4998-BC13-9A7CA2567F59}" srcOrd="0" destOrd="0" presId="urn:microsoft.com/office/officeart/2018/2/layout/IconLabelDescriptionList"/>
    <dgm:cxn modelId="{B3977348-5403-4147-B286-56D7F7B759DF}" srcId="{E312BA33-245F-475E-8936-8B673277520E}" destId="{19D7C0D0-D0EA-4490-B45D-2D4A525DD0F5}" srcOrd="2" destOrd="0" parTransId="{383E720F-D341-4C61-AE3D-BD4257DFCAD7}" sibTransId="{16234827-ABBD-4B7A-8374-D16E7ADFB526}"/>
    <dgm:cxn modelId="{07DC9055-C239-4C41-991C-E615D457D84A}" srcId="{B0FFD4A1-BD82-4146-B8E1-9AFCCF31D7BA}" destId="{36E0EE84-A4EC-4384-A5CA-AC8295F15594}" srcOrd="1" destOrd="0" parTransId="{2456DC65-8413-4AFE-B507-392DE54A6436}" sibTransId="{338E6C04-F1BE-4E86-A6DC-9BD63769084A}"/>
    <dgm:cxn modelId="{4D98E280-BD1D-43FC-9B6B-E57D065A4654}" srcId="{E312BA33-245F-475E-8936-8B673277520E}" destId="{9765B90B-FBC1-4833-90B8-D9B35BE4C7FF}" srcOrd="3" destOrd="0" parTransId="{30A3CF21-C16A-4BA1-B16A-8C645AEE6418}" sibTransId="{FE5E870A-CE47-4FF6-8FE5-6F58A943F01A}"/>
    <dgm:cxn modelId="{A01A6C88-6CEE-4C5E-A1AE-5104D5594512}" type="presOf" srcId="{B16600D4-22D9-4155-AD77-61C49EB89B8C}" destId="{C775C7A9-6CEC-4AD2-8005-84D0367C9D82}" srcOrd="0" destOrd="0" presId="urn:microsoft.com/office/officeart/2018/2/layout/IconLabelDescriptionList"/>
    <dgm:cxn modelId="{4F93A08E-92F5-4137-9958-A5B970C831F4}" type="presOf" srcId="{06337052-01E6-4AD0-A205-2DE67A301246}" destId="{032038C6-25BC-4081-918B-8A1BB6BEDAE4}" srcOrd="0" destOrd="0" presId="urn:microsoft.com/office/officeart/2018/2/layout/IconLabelDescriptionList"/>
    <dgm:cxn modelId="{078E19B3-15DB-4446-8036-33C8F9A77E86}" srcId="{E312BA33-245F-475E-8936-8B673277520E}" destId="{85FEC841-403A-4022-8B1E-B067BCD2B1F0}" srcOrd="1" destOrd="0" parTransId="{0BCECF9C-14E9-47E7-9E72-ED2241F14679}" sibTransId="{D0B0378A-DD4B-45A7-83BD-35C234AAFF1A}"/>
    <dgm:cxn modelId="{0E0A7AB8-F60E-418C-A10A-40D315698952}" type="presOf" srcId="{36E0EE84-A4EC-4384-A5CA-AC8295F15594}" destId="{E11D172B-0E1D-4726-BAF6-CB17439BFE25}" srcOrd="0" destOrd="0" presId="urn:microsoft.com/office/officeart/2018/2/layout/IconLabelDescriptionList"/>
    <dgm:cxn modelId="{D4F004E2-9737-48E7-B7FB-F70AEA884D6B}" srcId="{E312BA33-245F-475E-8936-8B673277520E}" destId="{B16600D4-22D9-4155-AD77-61C49EB89B8C}" srcOrd="0" destOrd="0" parTransId="{6004BAA4-B347-43BD-A504-EABC37F0360E}" sibTransId="{72409901-BF54-412A-8300-690924D6B003}"/>
    <dgm:cxn modelId="{A70E35E7-60F7-45F7-A5F2-D4AEA29F3DC6}" type="presOf" srcId="{85FEC841-403A-4022-8B1E-B067BCD2B1F0}" destId="{C775C7A9-6CEC-4AD2-8005-84D0367C9D82}" srcOrd="0" destOrd="1" presId="urn:microsoft.com/office/officeart/2018/2/layout/IconLabelDescriptionList"/>
    <dgm:cxn modelId="{FAD814E1-BD3F-4868-890C-23CE9571AFDC}" type="presParOf" srcId="{798269E7-68D1-4998-BC13-9A7CA2567F59}" destId="{0077BE68-16F1-480B-91A5-5611A439327F}" srcOrd="0" destOrd="0" presId="urn:microsoft.com/office/officeart/2018/2/layout/IconLabelDescriptionList"/>
    <dgm:cxn modelId="{68CC03D0-369C-4A7B-B8AF-636B20E120ED}" type="presParOf" srcId="{0077BE68-16F1-480B-91A5-5611A439327F}" destId="{28818230-D74D-447C-B2F9-3B04B50F0599}" srcOrd="0" destOrd="0" presId="urn:microsoft.com/office/officeart/2018/2/layout/IconLabelDescriptionList"/>
    <dgm:cxn modelId="{3DD038EF-23E5-47BF-86D0-3FABC4A60220}" type="presParOf" srcId="{0077BE68-16F1-480B-91A5-5611A439327F}" destId="{6D2CCEB6-76B2-4C86-ABB8-EF9E4AFBCCB1}" srcOrd="1" destOrd="0" presId="urn:microsoft.com/office/officeart/2018/2/layout/IconLabelDescriptionList"/>
    <dgm:cxn modelId="{4E921621-F286-4307-8FA4-F5BF3DEF5CB4}" type="presParOf" srcId="{0077BE68-16F1-480B-91A5-5611A439327F}" destId="{B02EEBFD-D4AA-40C0-AFD2-52D0388CDFA7}" srcOrd="2" destOrd="0" presId="urn:microsoft.com/office/officeart/2018/2/layout/IconLabelDescriptionList"/>
    <dgm:cxn modelId="{59633D9C-4C7F-4758-A4CD-4EB2BD4FFF3B}" type="presParOf" srcId="{0077BE68-16F1-480B-91A5-5611A439327F}" destId="{644DEB79-AAD5-4CE3-8BAA-027700B25F01}" srcOrd="3" destOrd="0" presId="urn:microsoft.com/office/officeart/2018/2/layout/IconLabelDescriptionList"/>
    <dgm:cxn modelId="{A419E442-E348-4F32-B4A0-5D500AAA6E20}" type="presParOf" srcId="{0077BE68-16F1-480B-91A5-5611A439327F}" destId="{C775C7A9-6CEC-4AD2-8005-84D0367C9D82}" srcOrd="4" destOrd="0" presId="urn:microsoft.com/office/officeart/2018/2/layout/IconLabelDescriptionList"/>
    <dgm:cxn modelId="{D36B06C9-CDD2-4D8F-998C-76AADC7728B6}" type="presParOf" srcId="{798269E7-68D1-4998-BC13-9A7CA2567F59}" destId="{C986BA14-17DA-4BAE-B0C0-8D552F037D1B}" srcOrd="1" destOrd="0" presId="urn:microsoft.com/office/officeart/2018/2/layout/IconLabelDescriptionList"/>
    <dgm:cxn modelId="{DCED0454-A767-4D8A-A431-CCEA42C7369C}" type="presParOf" srcId="{798269E7-68D1-4998-BC13-9A7CA2567F59}" destId="{5FF8D8BE-2849-4B63-8DF1-97D6C16621A5}" srcOrd="2" destOrd="0" presId="urn:microsoft.com/office/officeart/2018/2/layout/IconLabelDescriptionList"/>
    <dgm:cxn modelId="{7E8E5FE1-58E7-45C4-A16A-E01A9745C700}" type="presParOf" srcId="{5FF8D8BE-2849-4B63-8DF1-97D6C16621A5}" destId="{9AE07CA1-1408-4C92-8608-25F30FAEB4C2}" srcOrd="0" destOrd="0" presId="urn:microsoft.com/office/officeart/2018/2/layout/IconLabelDescriptionList"/>
    <dgm:cxn modelId="{A4448BAD-34CA-466D-9A2D-1251F621CA23}" type="presParOf" srcId="{5FF8D8BE-2849-4B63-8DF1-97D6C16621A5}" destId="{9A20B0F3-B9AF-4E57-94D9-690373FFA09E}" srcOrd="1" destOrd="0" presId="urn:microsoft.com/office/officeart/2018/2/layout/IconLabelDescriptionList"/>
    <dgm:cxn modelId="{2CEEA833-58EB-47C4-BDDE-275FA54157F3}" type="presParOf" srcId="{5FF8D8BE-2849-4B63-8DF1-97D6C16621A5}" destId="{E11D172B-0E1D-4726-BAF6-CB17439BFE25}" srcOrd="2" destOrd="0" presId="urn:microsoft.com/office/officeart/2018/2/layout/IconLabelDescriptionList"/>
    <dgm:cxn modelId="{2FBF4AE4-806E-420A-A364-A0040FDC3E26}" type="presParOf" srcId="{5FF8D8BE-2849-4B63-8DF1-97D6C16621A5}" destId="{B0668318-529D-4D8B-84DD-248B96A3C205}" srcOrd="3" destOrd="0" presId="urn:microsoft.com/office/officeart/2018/2/layout/IconLabelDescriptionList"/>
    <dgm:cxn modelId="{8F91515C-701D-44BB-ABAF-835C34A6DDC2}" type="presParOf" srcId="{5FF8D8BE-2849-4B63-8DF1-97D6C16621A5}" destId="{032038C6-25BC-4081-918B-8A1BB6BEDAE4}" srcOrd="4" destOrd="0" presId="urn:microsoft.com/office/officeart/2018/2/layout/IconLabelDescriptionList"/>
    <dgm:cxn modelId="{922F8D0F-9BE2-4F17-B1C5-CE5B39493D2B}" type="presParOf" srcId="{798269E7-68D1-4998-BC13-9A7CA2567F59}" destId="{357673ED-56EA-4F10-885D-439E74AC5AC1}" srcOrd="3" destOrd="0" presId="urn:microsoft.com/office/officeart/2018/2/layout/IconLabelDescriptionList"/>
    <dgm:cxn modelId="{E07A8F4D-1B1D-4DF4-8F5F-120796703E0D}" type="presParOf" srcId="{798269E7-68D1-4998-BC13-9A7CA2567F59}" destId="{2798F593-1E16-4147-868D-946E2F3E5E8F}" srcOrd="4" destOrd="0" presId="urn:microsoft.com/office/officeart/2018/2/layout/IconLabelDescriptionList"/>
    <dgm:cxn modelId="{0061595C-F56C-4DB2-B270-296FC82955FF}" type="presParOf" srcId="{2798F593-1E16-4147-868D-946E2F3E5E8F}" destId="{D1DE7D96-6E7A-4264-A01D-168BC8265D9C}" srcOrd="0" destOrd="0" presId="urn:microsoft.com/office/officeart/2018/2/layout/IconLabelDescriptionList"/>
    <dgm:cxn modelId="{8AC2DE10-9F10-49B9-936B-D973003D1889}" type="presParOf" srcId="{2798F593-1E16-4147-868D-946E2F3E5E8F}" destId="{B25BAD6E-8D34-4354-B0D3-B2DC19A56F3E}" srcOrd="1" destOrd="0" presId="urn:microsoft.com/office/officeart/2018/2/layout/IconLabelDescriptionList"/>
    <dgm:cxn modelId="{DC8F7295-68B6-4398-877E-5DD8F49934DE}" type="presParOf" srcId="{2798F593-1E16-4147-868D-946E2F3E5E8F}" destId="{3ADE1C8A-ABC2-4F32-AD55-E64CBE50A340}" srcOrd="2" destOrd="0" presId="urn:microsoft.com/office/officeart/2018/2/layout/IconLabelDescriptionList"/>
    <dgm:cxn modelId="{1D510BA3-AFBE-4CA9-884D-79E7C5A863DF}" type="presParOf" srcId="{2798F593-1E16-4147-868D-946E2F3E5E8F}" destId="{2CC2859F-D6A7-4ABD-8A3A-E9520B625618}" srcOrd="3" destOrd="0" presId="urn:microsoft.com/office/officeart/2018/2/layout/IconLabelDescriptionList"/>
    <dgm:cxn modelId="{8F9062C3-07FA-4166-82F0-1E259CD01DAB}" type="presParOf" srcId="{2798F593-1E16-4147-868D-946E2F3E5E8F}" destId="{98F8D3BD-1C77-48C1-AC31-0603FCBA87A8}" srcOrd="4" destOrd="0" presId="urn:microsoft.com/office/officeart/2018/2/layout/IconLabelDescriptionList"/>
  </dgm:cxnLst>
  <dgm:bg>
    <a:solidFill>
      <a:srgbClr val="002060"/>
    </a:solidFill>
  </dgm:bg>
  <dgm:whole>
    <a:ln>
      <a:solidFill>
        <a:srgbClr val="002060"/>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91BC82-E470-4B14-BF92-9D814FDFDD61}">
      <dsp:nvSpPr>
        <dsp:cNvPr id="0" name=""/>
        <dsp:cNvSpPr/>
      </dsp:nvSpPr>
      <dsp:spPr>
        <a:xfrm>
          <a:off x="0" y="86137"/>
          <a:ext cx="4690291" cy="76167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Describe </a:t>
          </a:r>
        </a:p>
      </dsp:txBody>
      <dsp:txXfrm>
        <a:off x="37182" y="123319"/>
        <a:ext cx="4615927" cy="687306"/>
      </dsp:txXfrm>
    </dsp:sp>
    <dsp:sp modelId="{070FE948-AC2C-4F3E-A758-AFCA6596440D}">
      <dsp:nvSpPr>
        <dsp:cNvPr id="0" name=""/>
        <dsp:cNvSpPr/>
      </dsp:nvSpPr>
      <dsp:spPr>
        <a:xfrm>
          <a:off x="0" y="847807"/>
          <a:ext cx="4690291" cy="1090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917"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highlight>
                <a:srgbClr val="C0C0C0"/>
              </a:highlight>
            </a:rPr>
            <a:t>How the use of AI tools in health care may impact patient autonomy.</a:t>
          </a:r>
          <a:endParaRPr lang="en-US" sz="2400" kern="1200" dirty="0">
            <a:solidFill>
              <a:schemeClr val="tx1"/>
            </a:solidFill>
            <a:highlight>
              <a:srgbClr val="C0C0C0"/>
            </a:highlight>
          </a:endParaRPr>
        </a:p>
      </dsp:txBody>
      <dsp:txXfrm>
        <a:off x="0" y="847807"/>
        <a:ext cx="4690291" cy="1090890"/>
      </dsp:txXfrm>
    </dsp:sp>
    <dsp:sp modelId="{9E77903D-12BD-4B96-B14C-0C4E7F49E201}">
      <dsp:nvSpPr>
        <dsp:cNvPr id="0" name=""/>
        <dsp:cNvSpPr/>
      </dsp:nvSpPr>
      <dsp:spPr>
        <a:xfrm>
          <a:off x="0" y="1938697"/>
          <a:ext cx="4690291" cy="761670"/>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Demonstrate </a:t>
          </a:r>
        </a:p>
      </dsp:txBody>
      <dsp:txXfrm>
        <a:off x="37182" y="1975879"/>
        <a:ext cx="4615927" cy="687306"/>
      </dsp:txXfrm>
    </dsp:sp>
    <dsp:sp modelId="{AF41DE3E-71B0-43EE-8619-A9351B94F8D2}">
      <dsp:nvSpPr>
        <dsp:cNvPr id="0" name=""/>
        <dsp:cNvSpPr/>
      </dsp:nvSpPr>
      <dsp:spPr>
        <a:xfrm>
          <a:off x="0" y="2700367"/>
          <a:ext cx="4690291" cy="753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917"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highlight>
                <a:srgbClr val="C0C0C0"/>
              </a:highlight>
            </a:rPr>
            <a:t>Understanding of Informed Consent </a:t>
          </a:r>
        </a:p>
      </dsp:txBody>
      <dsp:txXfrm>
        <a:off x="0" y="2700367"/>
        <a:ext cx="4690291" cy="753997"/>
      </dsp:txXfrm>
    </dsp:sp>
    <dsp:sp modelId="{52AFE32B-4B97-4345-903E-EA9193A59831}">
      <dsp:nvSpPr>
        <dsp:cNvPr id="0" name=""/>
        <dsp:cNvSpPr/>
      </dsp:nvSpPr>
      <dsp:spPr>
        <a:xfrm>
          <a:off x="0" y="3454365"/>
          <a:ext cx="4690291" cy="76167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Describe</a:t>
          </a:r>
        </a:p>
      </dsp:txBody>
      <dsp:txXfrm>
        <a:off x="37182" y="3491547"/>
        <a:ext cx="4615927" cy="687306"/>
      </dsp:txXfrm>
    </dsp:sp>
    <dsp:sp modelId="{02783302-22D1-40FF-904C-65869D99A9E2}">
      <dsp:nvSpPr>
        <dsp:cNvPr id="0" name=""/>
        <dsp:cNvSpPr/>
      </dsp:nvSpPr>
      <dsp:spPr>
        <a:xfrm>
          <a:off x="0" y="4216035"/>
          <a:ext cx="4690291" cy="753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917"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highlight>
                <a:srgbClr val="C0C0C0"/>
              </a:highlight>
            </a:rPr>
            <a:t>The purpose of a local AI Ethics Advisory Board)</a:t>
          </a:r>
        </a:p>
      </dsp:txBody>
      <dsp:txXfrm>
        <a:off x="0" y="4216035"/>
        <a:ext cx="4690291" cy="7539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6560EF-AADA-4A8F-AF65-DA721048EA30}">
      <dsp:nvSpPr>
        <dsp:cNvPr id="0" name=""/>
        <dsp:cNvSpPr/>
      </dsp:nvSpPr>
      <dsp:spPr>
        <a:xfrm>
          <a:off x="3563040" y="328900"/>
          <a:ext cx="4529117" cy="4529117"/>
        </a:xfrm>
        <a:prstGeom prst="pie">
          <a:avLst>
            <a:gd name="adj1" fmla="val 16200000"/>
            <a:gd name="adj2" fmla="val 19285716"/>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a:t>Codes of Ethics</a:t>
          </a:r>
        </a:p>
      </dsp:txBody>
      <dsp:txXfrm>
        <a:off x="5942444" y="749461"/>
        <a:ext cx="1078361" cy="862688"/>
      </dsp:txXfrm>
    </dsp:sp>
    <dsp:sp modelId="{0537B6EB-0D76-4B62-8684-2CB930776426}">
      <dsp:nvSpPr>
        <dsp:cNvPr id="0" name=""/>
        <dsp:cNvSpPr/>
      </dsp:nvSpPr>
      <dsp:spPr>
        <a:xfrm>
          <a:off x="3621271" y="401689"/>
          <a:ext cx="4529117" cy="4529117"/>
        </a:xfrm>
        <a:prstGeom prst="pie">
          <a:avLst>
            <a:gd name="adj1" fmla="val 19285716"/>
            <a:gd name="adj2" fmla="val 771428"/>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a:t>Proposed Legislation</a:t>
          </a:r>
        </a:p>
      </dsp:txBody>
      <dsp:txXfrm>
        <a:off x="6697297" y="2043494"/>
        <a:ext cx="1240115" cy="754852"/>
      </dsp:txXfrm>
    </dsp:sp>
    <dsp:sp modelId="{73A3ADA7-B0E3-465D-B95C-30A686D2759A}">
      <dsp:nvSpPr>
        <dsp:cNvPr id="0" name=""/>
        <dsp:cNvSpPr/>
      </dsp:nvSpPr>
      <dsp:spPr>
        <a:xfrm>
          <a:off x="3600243" y="493350"/>
          <a:ext cx="4529117" cy="4529117"/>
        </a:xfrm>
        <a:prstGeom prst="pie">
          <a:avLst>
            <a:gd name="adj1" fmla="val 771428"/>
            <a:gd name="adj2" fmla="val 3857143"/>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a:t>International Legislation</a:t>
          </a:r>
        </a:p>
      </dsp:txBody>
      <dsp:txXfrm>
        <a:off x="6508583" y="3175773"/>
        <a:ext cx="1078361" cy="835729"/>
      </dsp:txXfrm>
    </dsp:sp>
    <dsp:sp modelId="{D1C68FAD-559C-4A83-9281-7EEFDBB2D09E}">
      <dsp:nvSpPr>
        <dsp:cNvPr id="0" name=""/>
        <dsp:cNvSpPr/>
      </dsp:nvSpPr>
      <dsp:spPr>
        <a:xfrm>
          <a:off x="3516131" y="533788"/>
          <a:ext cx="4529117" cy="4529117"/>
        </a:xfrm>
        <a:prstGeom prst="pie">
          <a:avLst>
            <a:gd name="adj1" fmla="val 3857226"/>
            <a:gd name="adj2" fmla="val 6942858"/>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a:t>Local legislation </a:t>
          </a:r>
        </a:p>
      </dsp:txBody>
      <dsp:txXfrm>
        <a:off x="5254988" y="4092380"/>
        <a:ext cx="1051402" cy="754852"/>
      </dsp:txXfrm>
    </dsp:sp>
    <dsp:sp modelId="{AADFE709-6005-48C0-98D3-199E118F3350}">
      <dsp:nvSpPr>
        <dsp:cNvPr id="0" name=""/>
        <dsp:cNvSpPr/>
      </dsp:nvSpPr>
      <dsp:spPr>
        <a:xfrm>
          <a:off x="3432019" y="493350"/>
          <a:ext cx="4529117" cy="4529117"/>
        </a:xfrm>
        <a:prstGeom prst="pie">
          <a:avLst>
            <a:gd name="adj1" fmla="val 6942858"/>
            <a:gd name="adj2" fmla="val 1002857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a:t>Regulatory Requirements</a:t>
          </a:r>
        </a:p>
      </dsp:txBody>
      <dsp:txXfrm>
        <a:off x="3974434" y="3175773"/>
        <a:ext cx="1078361" cy="835729"/>
      </dsp:txXfrm>
    </dsp:sp>
    <dsp:sp modelId="{9303FC2D-A4E9-4676-AFC3-84A2D6CA8789}">
      <dsp:nvSpPr>
        <dsp:cNvPr id="0" name=""/>
        <dsp:cNvSpPr/>
      </dsp:nvSpPr>
      <dsp:spPr>
        <a:xfrm>
          <a:off x="3410991" y="401689"/>
          <a:ext cx="4529117" cy="4529117"/>
        </a:xfrm>
        <a:prstGeom prst="pie">
          <a:avLst>
            <a:gd name="adj1" fmla="val 10028574"/>
            <a:gd name="adj2" fmla="val 1311428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a:t>Compare with Institutional Review Boards</a:t>
          </a:r>
        </a:p>
      </dsp:txBody>
      <dsp:txXfrm>
        <a:off x="3623967" y="2043494"/>
        <a:ext cx="1240115" cy="754852"/>
      </dsp:txXfrm>
    </dsp:sp>
    <dsp:sp modelId="{069A059D-31BA-43B6-A428-8AF52C24C83A}">
      <dsp:nvSpPr>
        <dsp:cNvPr id="0" name=""/>
        <dsp:cNvSpPr/>
      </dsp:nvSpPr>
      <dsp:spPr>
        <a:xfrm>
          <a:off x="3469222" y="328900"/>
          <a:ext cx="4529117" cy="4529117"/>
        </a:xfrm>
        <a:prstGeom prst="pie">
          <a:avLst>
            <a:gd name="adj1" fmla="val 13114284"/>
            <a:gd name="adj2" fmla="val 162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a:t>AI Advisory Boards *   </a:t>
          </a:r>
        </a:p>
      </dsp:txBody>
      <dsp:txXfrm>
        <a:off x="4540574" y="749461"/>
        <a:ext cx="1078361" cy="862688"/>
      </dsp:txXfrm>
    </dsp:sp>
    <dsp:sp modelId="{FE235579-6AC1-4DD5-A49E-A7F0E57C7BA1}">
      <dsp:nvSpPr>
        <dsp:cNvPr id="0" name=""/>
        <dsp:cNvSpPr/>
      </dsp:nvSpPr>
      <dsp:spPr>
        <a:xfrm>
          <a:off x="3282440" y="48526"/>
          <a:ext cx="5089864" cy="5089864"/>
        </a:xfrm>
        <a:prstGeom prst="circularArrow">
          <a:avLst>
            <a:gd name="adj1" fmla="val 5085"/>
            <a:gd name="adj2" fmla="val 327528"/>
            <a:gd name="adj3" fmla="val 18957827"/>
            <a:gd name="adj4" fmla="val 16200343"/>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0D9E12-970F-43B1-806C-1F7F1EEEC546}">
      <dsp:nvSpPr>
        <dsp:cNvPr id="0" name=""/>
        <dsp:cNvSpPr/>
      </dsp:nvSpPr>
      <dsp:spPr>
        <a:xfrm>
          <a:off x="3341038" y="121637"/>
          <a:ext cx="5089864" cy="5089864"/>
        </a:xfrm>
        <a:prstGeom prst="circularArrow">
          <a:avLst>
            <a:gd name="adj1" fmla="val 5085"/>
            <a:gd name="adj2" fmla="val 327528"/>
            <a:gd name="adj3" fmla="val 443744"/>
            <a:gd name="adj4" fmla="val 19285776"/>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11A745D-5627-48D1-B2E6-03D6DEF4940C}">
      <dsp:nvSpPr>
        <dsp:cNvPr id="0" name=""/>
        <dsp:cNvSpPr/>
      </dsp:nvSpPr>
      <dsp:spPr>
        <a:xfrm>
          <a:off x="3319935" y="213086"/>
          <a:ext cx="5089864" cy="5089864"/>
        </a:xfrm>
        <a:prstGeom prst="circularArrow">
          <a:avLst>
            <a:gd name="adj1" fmla="val 5085"/>
            <a:gd name="adj2" fmla="val 327528"/>
            <a:gd name="adj3" fmla="val 3529100"/>
            <a:gd name="adj4" fmla="val 770764"/>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EBE585-B9FB-437F-AB3E-A55165B3ADC3}">
      <dsp:nvSpPr>
        <dsp:cNvPr id="0" name=""/>
        <dsp:cNvSpPr/>
      </dsp:nvSpPr>
      <dsp:spPr>
        <a:xfrm>
          <a:off x="3235757" y="253296"/>
          <a:ext cx="5089864" cy="5089864"/>
        </a:xfrm>
        <a:prstGeom prst="circularArrow">
          <a:avLst>
            <a:gd name="adj1" fmla="val 5085"/>
            <a:gd name="adj2" fmla="val 327528"/>
            <a:gd name="adj3" fmla="val 6615046"/>
            <a:gd name="adj4" fmla="val 3857426"/>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FA81D02-14BF-46E8-BA48-D16C5C61554B}">
      <dsp:nvSpPr>
        <dsp:cNvPr id="0" name=""/>
        <dsp:cNvSpPr/>
      </dsp:nvSpPr>
      <dsp:spPr>
        <a:xfrm>
          <a:off x="3151579" y="213086"/>
          <a:ext cx="5089864" cy="5089864"/>
        </a:xfrm>
        <a:prstGeom prst="circularArrow">
          <a:avLst>
            <a:gd name="adj1" fmla="val 5085"/>
            <a:gd name="adj2" fmla="val 327528"/>
            <a:gd name="adj3" fmla="val 9701707"/>
            <a:gd name="adj4" fmla="val 694337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460B274-632A-4984-9B00-522F84044271}">
      <dsp:nvSpPr>
        <dsp:cNvPr id="0" name=""/>
        <dsp:cNvSpPr/>
      </dsp:nvSpPr>
      <dsp:spPr>
        <a:xfrm>
          <a:off x="3130476" y="121637"/>
          <a:ext cx="5089864" cy="5089864"/>
        </a:xfrm>
        <a:prstGeom prst="circularArrow">
          <a:avLst>
            <a:gd name="adj1" fmla="val 5085"/>
            <a:gd name="adj2" fmla="val 327528"/>
            <a:gd name="adj3" fmla="val 12786695"/>
            <a:gd name="adj4" fmla="val 10028727"/>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E4739B-7657-4845-BBE1-08C406D26848}">
      <dsp:nvSpPr>
        <dsp:cNvPr id="0" name=""/>
        <dsp:cNvSpPr/>
      </dsp:nvSpPr>
      <dsp:spPr>
        <a:xfrm>
          <a:off x="3189074" y="48526"/>
          <a:ext cx="5089864" cy="5089864"/>
        </a:xfrm>
        <a:prstGeom prst="circularArrow">
          <a:avLst>
            <a:gd name="adj1" fmla="val 5085"/>
            <a:gd name="adj2" fmla="val 327528"/>
            <a:gd name="adj3" fmla="val 15872129"/>
            <a:gd name="adj4" fmla="val 13114645"/>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65A551-F426-44E8-B34F-4DBA38AC768D}">
      <dsp:nvSpPr>
        <dsp:cNvPr id="0" name=""/>
        <dsp:cNvSpPr/>
      </dsp:nvSpPr>
      <dsp:spPr>
        <a:xfrm>
          <a:off x="0" y="4507"/>
          <a:ext cx="6674068" cy="96019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694F43B-272B-433A-AEFC-47AE471BB4BB}">
      <dsp:nvSpPr>
        <dsp:cNvPr id="0" name=""/>
        <dsp:cNvSpPr/>
      </dsp:nvSpPr>
      <dsp:spPr>
        <a:xfrm>
          <a:off x="290458" y="220551"/>
          <a:ext cx="528106" cy="52810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DF8BA6C-AE56-4AFC-83BD-5756080FFCB3}">
      <dsp:nvSpPr>
        <dsp:cNvPr id="0" name=""/>
        <dsp:cNvSpPr/>
      </dsp:nvSpPr>
      <dsp:spPr>
        <a:xfrm>
          <a:off x="1109023" y="4507"/>
          <a:ext cx="3003330" cy="960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21" tIns="101621" rIns="101621" bIns="101621" numCol="1" spcCol="1270" anchor="ctr" anchorCtr="0">
          <a:noAutofit/>
        </a:bodyPr>
        <a:lstStyle/>
        <a:p>
          <a:pPr marL="0" lvl="0" indent="0" algn="l" defTabSz="844550">
            <a:lnSpc>
              <a:spcPct val="100000"/>
            </a:lnSpc>
            <a:spcBef>
              <a:spcPct val="0"/>
            </a:spcBef>
            <a:spcAft>
              <a:spcPct val="35000"/>
            </a:spcAft>
            <a:buNone/>
          </a:pPr>
          <a:r>
            <a:rPr lang="en-US" sz="1900" kern="1200" dirty="0"/>
            <a:t>Clinical Documentation </a:t>
          </a:r>
        </a:p>
      </dsp:txBody>
      <dsp:txXfrm>
        <a:off x="1109023" y="4507"/>
        <a:ext cx="3003330" cy="960193"/>
      </dsp:txXfrm>
    </dsp:sp>
    <dsp:sp modelId="{82B5A72C-6F4D-4C24-B0C6-E25AF664A5B9}">
      <dsp:nvSpPr>
        <dsp:cNvPr id="0" name=""/>
        <dsp:cNvSpPr/>
      </dsp:nvSpPr>
      <dsp:spPr>
        <a:xfrm>
          <a:off x="4112354" y="4507"/>
          <a:ext cx="2561713" cy="960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21" tIns="101621" rIns="101621" bIns="101621" numCol="1" spcCol="1270" anchor="ctr" anchorCtr="0">
          <a:noAutofit/>
        </a:bodyPr>
        <a:lstStyle/>
        <a:p>
          <a:pPr marL="0" lvl="0" indent="0" algn="l" defTabSz="533400">
            <a:lnSpc>
              <a:spcPct val="100000"/>
            </a:lnSpc>
            <a:spcBef>
              <a:spcPct val="0"/>
            </a:spcBef>
            <a:spcAft>
              <a:spcPct val="35000"/>
            </a:spcAft>
            <a:buNone/>
          </a:pPr>
          <a:r>
            <a:rPr lang="en-US" sz="1200" kern="1200"/>
            <a:t>Including patient interviews</a:t>
          </a:r>
        </a:p>
      </dsp:txBody>
      <dsp:txXfrm>
        <a:off x="4112354" y="4507"/>
        <a:ext cx="2561713" cy="960193"/>
      </dsp:txXfrm>
    </dsp:sp>
    <dsp:sp modelId="{185F6783-5412-4F22-95E6-FE471911FBE9}">
      <dsp:nvSpPr>
        <dsp:cNvPr id="0" name=""/>
        <dsp:cNvSpPr/>
      </dsp:nvSpPr>
      <dsp:spPr>
        <a:xfrm>
          <a:off x="0" y="1204750"/>
          <a:ext cx="6674068" cy="96019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18A8AE9-EDB2-4B47-91F8-4A5382D9CF9F}">
      <dsp:nvSpPr>
        <dsp:cNvPr id="0" name=""/>
        <dsp:cNvSpPr/>
      </dsp:nvSpPr>
      <dsp:spPr>
        <a:xfrm>
          <a:off x="290458" y="1420793"/>
          <a:ext cx="528106" cy="52810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AEE6942-9F32-4478-B25B-DC4575E61DEC}">
      <dsp:nvSpPr>
        <dsp:cNvPr id="0" name=""/>
        <dsp:cNvSpPr/>
      </dsp:nvSpPr>
      <dsp:spPr>
        <a:xfrm>
          <a:off x="1109023" y="1204750"/>
          <a:ext cx="3003330" cy="960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21" tIns="101621" rIns="101621" bIns="101621" numCol="1" spcCol="1270" anchor="ctr" anchorCtr="0">
          <a:noAutofit/>
        </a:bodyPr>
        <a:lstStyle/>
        <a:p>
          <a:pPr marL="0" lvl="0" indent="0" algn="l" defTabSz="844550">
            <a:lnSpc>
              <a:spcPct val="100000"/>
            </a:lnSpc>
            <a:spcBef>
              <a:spcPct val="0"/>
            </a:spcBef>
            <a:spcAft>
              <a:spcPct val="35000"/>
            </a:spcAft>
            <a:buNone/>
          </a:pPr>
          <a:r>
            <a:rPr lang="en-US" sz="1900" kern="1200"/>
            <a:t>Quality Control </a:t>
          </a:r>
        </a:p>
      </dsp:txBody>
      <dsp:txXfrm>
        <a:off x="1109023" y="1204750"/>
        <a:ext cx="3003330" cy="960193"/>
      </dsp:txXfrm>
    </dsp:sp>
    <dsp:sp modelId="{4BD116A1-F2A5-4365-A0F5-53E5CA3723BB}">
      <dsp:nvSpPr>
        <dsp:cNvPr id="0" name=""/>
        <dsp:cNvSpPr/>
      </dsp:nvSpPr>
      <dsp:spPr>
        <a:xfrm>
          <a:off x="4112354" y="1204750"/>
          <a:ext cx="2561713" cy="960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21" tIns="101621" rIns="101621" bIns="101621" numCol="1" spcCol="1270" anchor="ctr" anchorCtr="0">
          <a:noAutofit/>
        </a:bodyPr>
        <a:lstStyle/>
        <a:p>
          <a:pPr marL="0" lvl="0" indent="0" algn="l" defTabSz="533400">
            <a:lnSpc>
              <a:spcPct val="100000"/>
            </a:lnSpc>
            <a:spcBef>
              <a:spcPct val="0"/>
            </a:spcBef>
            <a:spcAft>
              <a:spcPct val="35000"/>
            </a:spcAft>
            <a:buNone/>
          </a:pPr>
          <a:r>
            <a:rPr lang="en-US" sz="1200" kern="1200"/>
            <a:t>Compliance (policies and process) </a:t>
          </a:r>
        </a:p>
        <a:p>
          <a:pPr marL="0" lvl="0" indent="0" algn="l" defTabSz="533400">
            <a:lnSpc>
              <a:spcPct val="100000"/>
            </a:lnSpc>
            <a:spcBef>
              <a:spcPct val="0"/>
            </a:spcBef>
            <a:spcAft>
              <a:spcPct val="35000"/>
            </a:spcAft>
            <a:buNone/>
          </a:pPr>
          <a:r>
            <a:rPr lang="en-US" sz="1200" kern="1200"/>
            <a:t>Performance (competencies and outcomes)</a:t>
          </a:r>
        </a:p>
      </dsp:txBody>
      <dsp:txXfrm>
        <a:off x="4112354" y="1204750"/>
        <a:ext cx="2561713" cy="960193"/>
      </dsp:txXfrm>
    </dsp:sp>
    <dsp:sp modelId="{03B9650B-DAA9-456A-ABAB-B0CAA79BC9F8}">
      <dsp:nvSpPr>
        <dsp:cNvPr id="0" name=""/>
        <dsp:cNvSpPr/>
      </dsp:nvSpPr>
      <dsp:spPr>
        <a:xfrm>
          <a:off x="0" y="2404992"/>
          <a:ext cx="6674068" cy="96019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BE3A5FE1-4760-45B3-BD28-C8C37727D4E1}">
      <dsp:nvSpPr>
        <dsp:cNvPr id="0" name=""/>
        <dsp:cNvSpPr/>
      </dsp:nvSpPr>
      <dsp:spPr>
        <a:xfrm>
          <a:off x="290458" y="2621036"/>
          <a:ext cx="528106" cy="52810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2F92F6B-E017-4FE8-B30F-F948AEBE05A6}">
      <dsp:nvSpPr>
        <dsp:cNvPr id="0" name=""/>
        <dsp:cNvSpPr/>
      </dsp:nvSpPr>
      <dsp:spPr>
        <a:xfrm>
          <a:off x="1109023" y="2404992"/>
          <a:ext cx="5565044" cy="960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21" tIns="101621" rIns="101621" bIns="101621" numCol="1" spcCol="1270" anchor="ctr" anchorCtr="0">
          <a:noAutofit/>
        </a:bodyPr>
        <a:lstStyle/>
        <a:p>
          <a:pPr marL="0" lvl="0" indent="0" algn="l" defTabSz="844550">
            <a:lnSpc>
              <a:spcPct val="100000"/>
            </a:lnSpc>
            <a:spcBef>
              <a:spcPct val="0"/>
            </a:spcBef>
            <a:spcAft>
              <a:spcPct val="35000"/>
            </a:spcAft>
            <a:buNone/>
          </a:pPr>
          <a:r>
            <a:rPr lang="en-US" sz="1900" kern="1200"/>
            <a:t>Predictive Analytics</a:t>
          </a:r>
        </a:p>
      </dsp:txBody>
      <dsp:txXfrm>
        <a:off x="1109023" y="2404992"/>
        <a:ext cx="5565044" cy="960193"/>
      </dsp:txXfrm>
    </dsp:sp>
    <dsp:sp modelId="{849B229E-3B7D-4796-8679-00EE7EA8C4AA}">
      <dsp:nvSpPr>
        <dsp:cNvPr id="0" name=""/>
        <dsp:cNvSpPr/>
      </dsp:nvSpPr>
      <dsp:spPr>
        <a:xfrm>
          <a:off x="0" y="3605234"/>
          <a:ext cx="6674068" cy="96019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362ABEB-4AFF-49A8-88D0-A05AC1CDEEE4}">
      <dsp:nvSpPr>
        <dsp:cNvPr id="0" name=""/>
        <dsp:cNvSpPr/>
      </dsp:nvSpPr>
      <dsp:spPr>
        <a:xfrm>
          <a:off x="290458" y="3821278"/>
          <a:ext cx="528106" cy="52810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DF6F998-DAEA-44B8-B209-4646A55C8140}">
      <dsp:nvSpPr>
        <dsp:cNvPr id="0" name=""/>
        <dsp:cNvSpPr/>
      </dsp:nvSpPr>
      <dsp:spPr>
        <a:xfrm>
          <a:off x="1109023" y="3605234"/>
          <a:ext cx="3003330" cy="960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21" tIns="101621" rIns="101621" bIns="101621" numCol="1" spcCol="1270" anchor="ctr" anchorCtr="0">
          <a:noAutofit/>
        </a:bodyPr>
        <a:lstStyle/>
        <a:p>
          <a:pPr marL="0" lvl="0" indent="0" algn="l" defTabSz="844550">
            <a:lnSpc>
              <a:spcPct val="100000"/>
            </a:lnSpc>
            <a:spcBef>
              <a:spcPct val="0"/>
            </a:spcBef>
            <a:spcAft>
              <a:spcPct val="35000"/>
            </a:spcAft>
            <a:buNone/>
          </a:pPr>
          <a:r>
            <a:rPr lang="en-US" sz="1900" kern="1200" dirty="0"/>
            <a:t>Decision Support</a:t>
          </a:r>
        </a:p>
      </dsp:txBody>
      <dsp:txXfrm>
        <a:off x="1109023" y="3605234"/>
        <a:ext cx="3003330" cy="960193"/>
      </dsp:txXfrm>
    </dsp:sp>
    <dsp:sp modelId="{26E95FEF-E1C9-4E1F-83CF-7BA5F82EF497}">
      <dsp:nvSpPr>
        <dsp:cNvPr id="0" name=""/>
        <dsp:cNvSpPr/>
      </dsp:nvSpPr>
      <dsp:spPr>
        <a:xfrm>
          <a:off x="4112354" y="3605234"/>
          <a:ext cx="2561713" cy="960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21" tIns="101621" rIns="101621" bIns="101621" numCol="1" spcCol="1270" anchor="ctr" anchorCtr="0">
          <a:noAutofit/>
        </a:bodyPr>
        <a:lstStyle/>
        <a:p>
          <a:pPr marL="0" lvl="0" indent="0" algn="l" defTabSz="533400">
            <a:lnSpc>
              <a:spcPct val="100000"/>
            </a:lnSpc>
            <a:spcBef>
              <a:spcPct val="0"/>
            </a:spcBef>
            <a:spcAft>
              <a:spcPct val="35000"/>
            </a:spcAft>
            <a:buNone/>
          </a:pPr>
          <a:r>
            <a:rPr lang="en-US" sz="1200" kern="1200" dirty="0"/>
            <a:t>Capacity assessment, medication selection, symptom monitoring</a:t>
          </a:r>
        </a:p>
      </dsp:txBody>
      <dsp:txXfrm>
        <a:off x="4112354" y="3605234"/>
        <a:ext cx="2561713" cy="960193"/>
      </dsp:txXfrm>
    </dsp:sp>
    <dsp:sp modelId="{48D260D8-7027-49CB-89BC-A6BF3AD3AAC2}">
      <dsp:nvSpPr>
        <dsp:cNvPr id="0" name=""/>
        <dsp:cNvSpPr/>
      </dsp:nvSpPr>
      <dsp:spPr>
        <a:xfrm>
          <a:off x="0" y="4805477"/>
          <a:ext cx="6674068" cy="96019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FE4699EF-799F-4FA6-A1BB-64CE4AA911BB}">
      <dsp:nvSpPr>
        <dsp:cNvPr id="0" name=""/>
        <dsp:cNvSpPr/>
      </dsp:nvSpPr>
      <dsp:spPr>
        <a:xfrm>
          <a:off x="290458" y="5021520"/>
          <a:ext cx="528106" cy="52810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F334C69-ED67-4404-9278-BC68BF562909}">
      <dsp:nvSpPr>
        <dsp:cNvPr id="0" name=""/>
        <dsp:cNvSpPr/>
      </dsp:nvSpPr>
      <dsp:spPr>
        <a:xfrm>
          <a:off x="1109023" y="4805477"/>
          <a:ext cx="5565044" cy="960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21" tIns="101621" rIns="101621" bIns="101621" numCol="1" spcCol="1270" anchor="ctr" anchorCtr="0">
          <a:noAutofit/>
        </a:bodyPr>
        <a:lstStyle/>
        <a:p>
          <a:pPr marL="0" lvl="0" indent="0" algn="l" defTabSz="844550">
            <a:lnSpc>
              <a:spcPct val="100000"/>
            </a:lnSpc>
            <a:spcBef>
              <a:spcPct val="0"/>
            </a:spcBef>
            <a:spcAft>
              <a:spcPct val="35000"/>
            </a:spcAft>
            <a:buNone/>
          </a:pPr>
          <a:r>
            <a:rPr lang="en-US" sz="1900" kern="1200" dirty="0"/>
            <a:t>Education and Training </a:t>
          </a:r>
        </a:p>
      </dsp:txBody>
      <dsp:txXfrm>
        <a:off x="1109023" y="4805477"/>
        <a:ext cx="5565044" cy="9601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802E6-7E0E-4D10-A152-16316E360DF2}">
      <dsp:nvSpPr>
        <dsp:cNvPr id="0" name=""/>
        <dsp:cNvSpPr/>
      </dsp:nvSpPr>
      <dsp:spPr>
        <a:xfrm>
          <a:off x="188960" y="848595"/>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2">
          <a:scrgbClr r="0" g="0" b="0"/>
        </a:effectRef>
        <a:fontRef idx="minor">
          <a:schemeClr val="lt1"/>
        </a:fontRef>
      </dsp:style>
    </dsp:sp>
    <dsp:sp modelId="{D91A2313-3955-4C81-B645-26AB3B5AD2B2}">
      <dsp:nvSpPr>
        <dsp:cNvPr id="0" name=""/>
        <dsp:cNvSpPr/>
      </dsp:nvSpPr>
      <dsp:spPr>
        <a:xfrm>
          <a:off x="188960" y="2474724"/>
          <a:ext cx="4320000" cy="648000"/>
        </a:xfrm>
        <a:prstGeom prst="rect">
          <a:avLst/>
        </a:prstGeom>
        <a:solidFill>
          <a:srgbClr val="002060"/>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kern="1200" dirty="0">
              <a:solidFill>
                <a:schemeClr val="bg1"/>
              </a:solidFill>
            </a:rPr>
            <a:t>GPT  to coach the physician for the assessment: </a:t>
          </a:r>
        </a:p>
      </dsp:txBody>
      <dsp:txXfrm>
        <a:off x="188960" y="2474724"/>
        <a:ext cx="4320000" cy="648000"/>
      </dsp:txXfrm>
    </dsp:sp>
    <dsp:sp modelId="{D18B6E12-57AA-458F-823F-65258BE8B1E4}">
      <dsp:nvSpPr>
        <dsp:cNvPr id="0" name=""/>
        <dsp:cNvSpPr/>
      </dsp:nvSpPr>
      <dsp:spPr>
        <a:xfrm>
          <a:off x="188960" y="3175807"/>
          <a:ext cx="4320000" cy="326934"/>
        </a:xfrm>
        <a:prstGeom prst="rect">
          <a:avLst/>
        </a:prstGeom>
        <a:solidFill>
          <a:srgbClr val="002060"/>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pPr>
          <a:r>
            <a:rPr lang="en-US" sz="1500" kern="1200" dirty="0">
              <a:solidFill>
                <a:schemeClr val="bg1"/>
              </a:solidFill>
            </a:rPr>
            <a:t>e.g. Co-pilot demo</a:t>
          </a:r>
        </a:p>
      </dsp:txBody>
      <dsp:txXfrm>
        <a:off x="188960" y="3175807"/>
        <a:ext cx="4320000" cy="326934"/>
      </dsp:txXfrm>
    </dsp:sp>
    <dsp:sp modelId="{4CA9E821-06D6-48EC-A258-B5B16838B0EB}">
      <dsp:nvSpPr>
        <dsp:cNvPr id="0" name=""/>
        <dsp:cNvSpPr/>
      </dsp:nvSpPr>
      <dsp:spPr>
        <a:xfrm>
          <a:off x="5264960" y="848595"/>
          <a:ext cx="1512000" cy="1512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2">
          <a:scrgbClr r="0" g="0" b="0"/>
        </a:effectRef>
        <a:fontRef idx="minor">
          <a:schemeClr val="lt1"/>
        </a:fontRef>
      </dsp:style>
    </dsp:sp>
    <dsp:sp modelId="{CE641E82-6E81-4DF9-8328-DCC0C4509651}">
      <dsp:nvSpPr>
        <dsp:cNvPr id="0" name=""/>
        <dsp:cNvSpPr/>
      </dsp:nvSpPr>
      <dsp:spPr>
        <a:xfrm>
          <a:off x="5264960" y="2474724"/>
          <a:ext cx="4320000" cy="648000"/>
        </a:xfrm>
        <a:prstGeom prst="rect">
          <a:avLst/>
        </a:prstGeom>
        <a:solidFill>
          <a:srgbClr val="002060"/>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kern="1200" dirty="0">
              <a:solidFill>
                <a:schemeClr val="bg1"/>
              </a:solidFill>
            </a:rPr>
            <a:t>GPT Agent to interview patient and offer initial opinion</a:t>
          </a:r>
        </a:p>
      </dsp:txBody>
      <dsp:txXfrm>
        <a:off x="5264960" y="2474724"/>
        <a:ext cx="4320000" cy="648000"/>
      </dsp:txXfrm>
    </dsp:sp>
    <dsp:sp modelId="{FBCC4EE6-8C2B-47BF-A8A4-52DCBB48CC06}">
      <dsp:nvSpPr>
        <dsp:cNvPr id="0" name=""/>
        <dsp:cNvSpPr/>
      </dsp:nvSpPr>
      <dsp:spPr>
        <a:xfrm>
          <a:off x="5264960" y="3175807"/>
          <a:ext cx="4320000" cy="326934"/>
        </a:xfrm>
        <a:prstGeom prst="rect">
          <a:avLst/>
        </a:prstGeom>
        <a:no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1440F-ACEE-45ED-88BF-8146BE7CDA1C}">
      <dsp:nvSpPr>
        <dsp:cNvPr id="0" name=""/>
        <dsp:cNvSpPr/>
      </dsp:nvSpPr>
      <dsp:spPr>
        <a:xfrm>
          <a:off x="4959772" y="2257443"/>
          <a:ext cx="3535245" cy="596934"/>
        </a:xfrm>
        <a:custGeom>
          <a:avLst/>
          <a:gdLst/>
          <a:ahLst/>
          <a:cxnLst/>
          <a:rect l="0" t="0" r="0" b="0"/>
          <a:pathLst>
            <a:path>
              <a:moveTo>
                <a:pt x="0" y="0"/>
              </a:moveTo>
              <a:lnTo>
                <a:pt x="0" y="298467"/>
              </a:lnTo>
              <a:lnTo>
                <a:pt x="3535245" y="298467"/>
              </a:lnTo>
              <a:lnTo>
                <a:pt x="3535245" y="596934"/>
              </a:lnTo>
            </a:path>
          </a:pathLst>
        </a:custGeom>
        <a:noFill/>
        <a:ln w="19050" cap="flat" cmpd="sng" algn="ctr">
          <a:solidFill>
            <a:schemeClr val="dk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EC55321-0556-4C3F-9110-E82A3E4D750E}">
      <dsp:nvSpPr>
        <dsp:cNvPr id="0" name=""/>
        <dsp:cNvSpPr/>
      </dsp:nvSpPr>
      <dsp:spPr>
        <a:xfrm>
          <a:off x="4914052" y="2257443"/>
          <a:ext cx="91440" cy="596934"/>
        </a:xfrm>
        <a:custGeom>
          <a:avLst/>
          <a:gdLst/>
          <a:ahLst/>
          <a:cxnLst/>
          <a:rect l="0" t="0" r="0" b="0"/>
          <a:pathLst>
            <a:path>
              <a:moveTo>
                <a:pt x="45720" y="0"/>
              </a:moveTo>
              <a:lnTo>
                <a:pt x="45720" y="596934"/>
              </a:lnTo>
            </a:path>
          </a:pathLst>
        </a:custGeom>
        <a:noFill/>
        <a:ln w="19050" cap="flat" cmpd="sng" algn="ctr">
          <a:solidFill>
            <a:schemeClr val="dk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03698C2-72CA-46B7-9CA9-B45682F69AF5}">
      <dsp:nvSpPr>
        <dsp:cNvPr id="0" name=""/>
        <dsp:cNvSpPr/>
      </dsp:nvSpPr>
      <dsp:spPr>
        <a:xfrm>
          <a:off x="1424527" y="2257443"/>
          <a:ext cx="3535245" cy="596934"/>
        </a:xfrm>
        <a:custGeom>
          <a:avLst/>
          <a:gdLst/>
          <a:ahLst/>
          <a:cxnLst/>
          <a:rect l="0" t="0" r="0" b="0"/>
          <a:pathLst>
            <a:path>
              <a:moveTo>
                <a:pt x="3535245" y="0"/>
              </a:moveTo>
              <a:lnTo>
                <a:pt x="3535245" y="298467"/>
              </a:lnTo>
              <a:lnTo>
                <a:pt x="0" y="298467"/>
              </a:lnTo>
              <a:lnTo>
                <a:pt x="0" y="596934"/>
              </a:lnTo>
            </a:path>
          </a:pathLst>
        </a:custGeom>
        <a:noFill/>
        <a:ln w="19050" cap="flat" cmpd="sng" algn="ctr">
          <a:solidFill>
            <a:schemeClr val="dk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90F291B-CDE3-4A86-9407-539C8DCD2A69}">
      <dsp:nvSpPr>
        <dsp:cNvPr id="0" name=""/>
        <dsp:cNvSpPr/>
      </dsp:nvSpPr>
      <dsp:spPr>
        <a:xfrm>
          <a:off x="3410201" y="834039"/>
          <a:ext cx="3099141" cy="1423404"/>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n-lt"/>
              <a:ea typeface="+mn-ea"/>
              <a:cs typeface="+mn-cs"/>
            </a:rPr>
            <a:t>How AI tools can assist with supporting the autonomy of hospitalized patients?</a:t>
          </a:r>
          <a:endParaRPr lang="en-US" sz="1900" kern="1200" dirty="0"/>
        </a:p>
      </dsp:txBody>
      <dsp:txXfrm>
        <a:off x="3410201" y="834039"/>
        <a:ext cx="3099141" cy="1423404"/>
      </dsp:txXfrm>
    </dsp:sp>
    <dsp:sp modelId="{9CD7E63D-745D-44DD-B715-20C734E3C58C}">
      <dsp:nvSpPr>
        <dsp:cNvPr id="0" name=""/>
        <dsp:cNvSpPr/>
      </dsp:nvSpPr>
      <dsp:spPr>
        <a:xfrm>
          <a:off x="3254" y="2854378"/>
          <a:ext cx="2842545" cy="1421272"/>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n-lt"/>
              <a:ea typeface="+mn-ea"/>
              <a:cs typeface="+mn-cs"/>
            </a:rPr>
            <a:t>In real time, guiding the clinician in conducting the capacity assessment</a:t>
          </a:r>
          <a:endParaRPr lang="en-US" sz="1900" kern="1200" dirty="0"/>
        </a:p>
      </dsp:txBody>
      <dsp:txXfrm>
        <a:off x="3254" y="2854378"/>
        <a:ext cx="2842545" cy="1421272"/>
      </dsp:txXfrm>
    </dsp:sp>
    <dsp:sp modelId="{D95680EE-51C6-4368-B06F-0E96FD7F56B5}">
      <dsp:nvSpPr>
        <dsp:cNvPr id="0" name=""/>
        <dsp:cNvSpPr/>
      </dsp:nvSpPr>
      <dsp:spPr>
        <a:xfrm>
          <a:off x="3442734" y="2854378"/>
          <a:ext cx="3034076" cy="1635742"/>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n-lt"/>
              <a:ea typeface="+mn-ea"/>
              <a:cs typeface="+mn-cs"/>
            </a:rPr>
            <a:t>Using precision medicine tools, assist the clinician in using patient specific  parameters  for a more accurate risk/benefit assessment;  </a:t>
          </a:r>
          <a:endParaRPr lang="en-US" sz="1900" kern="1200" dirty="0"/>
        </a:p>
      </dsp:txBody>
      <dsp:txXfrm>
        <a:off x="3442734" y="2854378"/>
        <a:ext cx="3034076" cy="1635742"/>
      </dsp:txXfrm>
    </dsp:sp>
    <dsp:sp modelId="{474F7A55-48B1-40F8-B24A-9D8A1E19E94C}">
      <dsp:nvSpPr>
        <dsp:cNvPr id="0" name=""/>
        <dsp:cNvSpPr/>
      </dsp:nvSpPr>
      <dsp:spPr>
        <a:xfrm>
          <a:off x="7073745" y="2854378"/>
          <a:ext cx="2842545" cy="1421272"/>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n-lt"/>
              <a:ea typeface="+mn-ea"/>
              <a:cs typeface="+mn-cs"/>
            </a:rPr>
            <a:t>Present the material at the educational and emotional level of the patient.</a:t>
          </a:r>
          <a:endParaRPr lang="en-US" sz="1900" kern="1200" dirty="0"/>
        </a:p>
      </dsp:txBody>
      <dsp:txXfrm>
        <a:off x="7073745" y="2854378"/>
        <a:ext cx="2842545" cy="14212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06021E-F7A6-46B0-AAF6-C7671D513765}">
      <dsp:nvSpPr>
        <dsp:cNvPr id="0" name=""/>
        <dsp:cNvSpPr/>
      </dsp:nvSpPr>
      <dsp:spPr>
        <a:xfrm>
          <a:off x="1748064" y="2975"/>
          <a:ext cx="3342605" cy="2005563"/>
        </a:xfrm>
        <a:prstGeom prst="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GPT analysis of EHR for outcomes</a:t>
          </a:r>
        </a:p>
      </dsp:txBody>
      <dsp:txXfrm>
        <a:off x="1748064" y="2975"/>
        <a:ext cx="3342605" cy="2005563"/>
      </dsp:txXfrm>
    </dsp:sp>
    <dsp:sp modelId="{C7FA2949-A065-47FD-A20C-EAE629595DE2}">
      <dsp:nvSpPr>
        <dsp:cNvPr id="0" name=""/>
        <dsp:cNvSpPr/>
      </dsp:nvSpPr>
      <dsp:spPr>
        <a:xfrm>
          <a:off x="5424930" y="2975"/>
          <a:ext cx="3342605" cy="2005563"/>
        </a:xfrm>
        <a:prstGeom prst="rect">
          <a:avLst/>
        </a:prstGeom>
        <a:solidFill>
          <a:schemeClr val="accent1">
            <a:shade val="80000"/>
            <a:hueOff val="272799"/>
            <a:satOff val="-28446"/>
            <a:lumOff val="1911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GPT agent match patient characteristics with general outcomes and precise prognosis</a:t>
          </a:r>
        </a:p>
      </dsp:txBody>
      <dsp:txXfrm>
        <a:off x="5424930" y="2975"/>
        <a:ext cx="3342605" cy="2005563"/>
      </dsp:txXfrm>
    </dsp:sp>
    <dsp:sp modelId="{41FDBB18-DBA4-4DE5-9F21-72E011C7BA56}">
      <dsp:nvSpPr>
        <dsp:cNvPr id="0" name=""/>
        <dsp:cNvSpPr/>
      </dsp:nvSpPr>
      <dsp:spPr>
        <a:xfrm>
          <a:off x="3586497" y="2342799"/>
          <a:ext cx="3342605" cy="2005563"/>
        </a:xfrm>
        <a:prstGeom prst="rect">
          <a:avLst/>
        </a:prstGeom>
        <a:solidFill>
          <a:schemeClr val="accent1">
            <a:shade val="80000"/>
            <a:hueOff val="545598"/>
            <a:satOff val="-56892"/>
            <a:lumOff val="382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GPT agent to interview patient values and match with intervention options</a:t>
          </a:r>
        </a:p>
      </dsp:txBody>
      <dsp:txXfrm>
        <a:off x="3586497" y="2342799"/>
        <a:ext cx="3342605" cy="20055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F7AEBB-E8F4-4115-B49F-11DE2EF85055}">
      <dsp:nvSpPr>
        <dsp:cNvPr id="0" name=""/>
        <dsp:cNvSpPr/>
      </dsp:nvSpPr>
      <dsp:spPr>
        <a:xfrm>
          <a:off x="718664" y="202202"/>
          <a:ext cx="1955812" cy="1955812"/>
        </a:xfrm>
        <a:prstGeom prst="round2DiagRect">
          <a:avLst>
            <a:gd name="adj1" fmla="val 29727"/>
            <a:gd name="adj2" fmla="val 0"/>
          </a:avLst>
        </a:prstGeom>
        <a:solidFill>
          <a:sysClr val="window" lastClr="FFFFFF">
            <a:lumMod val="95000"/>
            <a:hueOff val="0"/>
            <a:satOff val="0"/>
            <a:lumOff val="0"/>
            <a:alphaOff val="0"/>
          </a:sysClr>
        </a:solidFill>
        <a:ln>
          <a:noFill/>
        </a:ln>
        <a:effectLst/>
      </dsp:spPr>
      <dsp:style>
        <a:lnRef idx="0">
          <a:scrgbClr r="0" g="0" b="0"/>
        </a:lnRef>
        <a:fillRef idx="1">
          <a:scrgbClr r="0" g="0" b="0"/>
        </a:fillRef>
        <a:effectRef idx="0">
          <a:scrgbClr r="0" g="0" b="0"/>
        </a:effectRef>
        <a:fontRef idx="minor"/>
      </dsp:style>
    </dsp:sp>
    <dsp:sp modelId="{3686B0A0-531C-429D-B895-0B58601F5B99}">
      <dsp:nvSpPr>
        <dsp:cNvPr id="0" name=""/>
        <dsp:cNvSpPr/>
      </dsp:nvSpPr>
      <dsp:spPr>
        <a:xfrm>
          <a:off x="1135476" y="619014"/>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A19289-90F9-426C-B316-122503630C17}">
      <dsp:nvSpPr>
        <dsp:cNvPr id="0" name=""/>
        <dsp:cNvSpPr/>
      </dsp:nvSpPr>
      <dsp:spPr>
        <a:xfrm>
          <a:off x="93445" y="2767202"/>
          <a:ext cx="3206250" cy="720000"/>
        </a:xfrm>
        <a:prstGeom prst="rect">
          <a:avLst/>
        </a:prstGeom>
        <a:solidFill>
          <a:srgbClr val="0070C0"/>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cap="all" dirty="0">
              <a:solidFill>
                <a:sysClr val="windowText" lastClr="000000">
                  <a:hueOff val="0"/>
                  <a:satOff val="0"/>
                  <a:lumOff val="0"/>
                  <a:alphaOff val="0"/>
                </a:sysClr>
              </a:solidFill>
              <a:latin typeface="Calibri" panose="020F0502020204030204"/>
              <a:ea typeface="+mn-ea"/>
              <a:cs typeface="+mn-cs"/>
            </a:rPr>
            <a:t>providing administrative surveillance of informed consent procedures,</a:t>
          </a:r>
        </a:p>
      </dsp:txBody>
      <dsp:txXfrm>
        <a:off x="93445" y="2767202"/>
        <a:ext cx="3206250" cy="720000"/>
      </dsp:txXfrm>
    </dsp:sp>
    <dsp:sp modelId="{6921593B-B58E-467A-947D-EB3653BF0479}">
      <dsp:nvSpPr>
        <dsp:cNvPr id="0" name=""/>
        <dsp:cNvSpPr/>
      </dsp:nvSpPr>
      <dsp:spPr>
        <a:xfrm>
          <a:off x="4486008" y="202202"/>
          <a:ext cx="1955812" cy="1955812"/>
        </a:xfrm>
        <a:prstGeom prst="round2DiagRect">
          <a:avLst>
            <a:gd name="adj1" fmla="val 29727"/>
            <a:gd name="adj2" fmla="val 0"/>
          </a:avLst>
        </a:prstGeom>
        <a:solidFill>
          <a:sysClr val="window" lastClr="FFFFFF">
            <a:lumMod val="95000"/>
            <a:hueOff val="0"/>
            <a:satOff val="0"/>
            <a:lumOff val="0"/>
            <a:alphaOff val="0"/>
          </a:sysClr>
        </a:solidFill>
        <a:ln>
          <a:noFill/>
        </a:ln>
        <a:effectLst/>
      </dsp:spPr>
      <dsp:style>
        <a:lnRef idx="0">
          <a:scrgbClr r="0" g="0" b="0"/>
        </a:lnRef>
        <a:fillRef idx="1">
          <a:scrgbClr r="0" g="0" b="0"/>
        </a:fillRef>
        <a:effectRef idx="0">
          <a:scrgbClr r="0" g="0" b="0"/>
        </a:effectRef>
        <a:fontRef idx="minor"/>
      </dsp:style>
    </dsp:sp>
    <dsp:sp modelId="{80DCE55E-0CDA-4B89-B713-687598CBAC7A}">
      <dsp:nvSpPr>
        <dsp:cNvPr id="0" name=""/>
        <dsp:cNvSpPr/>
      </dsp:nvSpPr>
      <dsp:spPr>
        <a:xfrm>
          <a:off x="4902820" y="619014"/>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84AF5C-9B09-44D6-871A-1C0CB4B21372}">
      <dsp:nvSpPr>
        <dsp:cNvPr id="0" name=""/>
        <dsp:cNvSpPr/>
      </dsp:nvSpPr>
      <dsp:spPr>
        <a:xfrm>
          <a:off x="3860789" y="2767202"/>
          <a:ext cx="3206250" cy="720000"/>
        </a:xfrm>
        <a:prstGeom prst="rect">
          <a:avLst/>
        </a:prstGeom>
        <a:solidFill>
          <a:srgbClr val="0070C0"/>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cap="all" dirty="0">
              <a:solidFill>
                <a:sysClr val="windowText" lastClr="000000">
                  <a:hueOff val="0"/>
                  <a:satOff val="0"/>
                  <a:lumOff val="0"/>
                  <a:alphaOff val="0"/>
                </a:sysClr>
              </a:solidFill>
              <a:latin typeface="Calibri" panose="020F0502020204030204"/>
              <a:ea typeface="+mn-ea"/>
              <a:cs typeface="+mn-cs"/>
            </a:rPr>
            <a:t>identify factors that enhance patient involvement in care, and </a:t>
          </a:r>
        </a:p>
      </dsp:txBody>
      <dsp:txXfrm>
        <a:off x="3860789" y="2767202"/>
        <a:ext cx="3206250" cy="720000"/>
      </dsp:txXfrm>
    </dsp:sp>
    <dsp:sp modelId="{65DD89A7-4750-4DAC-BB4E-378DCF200F84}">
      <dsp:nvSpPr>
        <dsp:cNvPr id="0" name=""/>
        <dsp:cNvSpPr/>
      </dsp:nvSpPr>
      <dsp:spPr>
        <a:xfrm>
          <a:off x="8253352" y="202202"/>
          <a:ext cx="1955812" cy="1955812"/>
        </a:xfrm>
        <a:prstGeom prst="round2DiagRect">
          <a:avLst>
            <a:gd name="adj1" fmla="val 29727"/>
            <a:gd name="adj2" fmla="val 0"/>
          </a:avLst>
        </a:prstGeom>
        <a:solidFill>
          <a:sysClr val="window" lastClr="FFFFFF">
            <a:lumMod val="95000"/>
            <a:hueOff val="0"/>
            <a:satOff val="0"/>
            <a:lumOff val="0"/>
            <a:alphaOff val="0"/>
          </a:sysClr>
        </a:solidFill>
        <a:ln>
          <a:noFill/>
        </a:ln>
        <a:effectLst/>
      </dsp:spPr>
      <dsp:style>
        <a:lnRef idx="0">
          <a:scrgbClr r="0" g="0" b="0"/>
        </a:lnRef>
        <a:fillRef idx="1">
          <a:scrgbClr r="0" g="0" b="0"/>
        </a:fillRef>
        <a:effectRef idx="0">
          <a:scrgbClr r="0" g="0" b="0"/>
        </a:effectRef>
        <a:fontRef idx="minor"/>
      </dsp:style>
    </dsp:sp>
    <dsp:sp modelId="{CA8B7ABA-43AD-4EA2-BB63-71738B39A2C8}">
      <dsp:nvSpPr>
        <dsp:cNvPr id="0" name=""/>
        <dsp:cNvSpPr/>
      </dsp:nvSpPr>
      <dsp:spPr>
        <a:xfrm>
          <a:off x="8670164" y="619014"/>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FF6632-8860-4221-B280-5A085DA622C1}">
      <dsp:nvSpPr>
        <dsp:cNvPr id="0" name=""/>
        <dsp:cNvSpPr/>
      </dsp:nvSpPr>
      <dsp:spPr>
        <a:xfrm>
          <a:off x="7628133" y="2767202"/>
          <a:ext cx="3206250" cy="720000"/>
        </a:xfrm>
        <a:prstGeom prst="rect">
          <a:avLst/>
        </a:prstGeom>
        <a:solidFill>
          <a:srgbClr val="0070C0"/>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cap="all" dirty="0">
              <a:solidFill>
                <a:sysClr val="windowText" lastClr="000000">
                  <a:hueOff val="0"/>
                  <a:satOff val="0"/>
                  <a:lumOff val="0"/>
                  <a:alphaOff val="0"/>
                </a:sysClr>
              </a:solidFill>
              <a:latin typeface="Calibri" panose="020F0502020204030204"/>
              <a:ea typeface="+mn-ea"/>
              <a:cs typeface="+mn-cs"/>
            </a:rPr>
            <a:t>using predictive analytics, provide decision support systems to aid patients</a:t>
          </a:r>
        </a:p>
      </dsp:txBody>
      <dsp:txXfrm>
        <a:off x="7628133" y="2767202"/>
        <a:ext cx="3206250" cy="720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B00B9-E7FF-493A-8FBC-FF3A4A9965D6}">
      <dsp:nvSpPr>
        <dsp:cNvPr id="0" name=""/>
        <dsp:cNvSpPr/>
      </dsp:nvSpPr>
      <dsp:spPr>
        <a:xfrm>
          <a:off x="0" y="707092"/>
          <a:ext cx="5181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4FC76E-EB7B-4227-AA91-A68888067DF1}">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B8B1AF-2D8D-405F-A325-5C276D710937}">
      <dsp:nvSpPr>
        <dsp:cNvPr id="0" name=""/>
        <dsp:cNvSpPr/>
      </dsp:nvSpPr>
      <dsp:spPr>
        <a:xfrm>
          <a:off x="1507738" y="707092"/>
          <a:ext cx="3673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933450">
            <a:lnSpc>
              <a:spcPct val="100000"/>
            </a:lnSpc>
            <a:spcBef>
              <a:spcPct val="0"/>
            </a:spcBef>
            <a:spcAft>
              <a:spcPct val="35000"/>
            </a:spcAft>
            <a:buNone/>
          </a:pPr>
          <a:r>
            <a:rPr lang="en-US" sz="2100" kern="1200"/>
            <a:t>Survey Study Found Multiple Concerns of Patients towards AI in healthcare</a:t>
          </a:r>
        </a:p>
      </dsp:txBody>
      <dsp:txXfrm>
        <a:off x="1507738" y="707092"/>
        <a:ext cx="3673861" cy="1305401"/>
      </dsp:txXfrm>
    </dsp:sp>
    <dsp:sp modelId="{ED090095-CCC9-4B3D-91A3-3B25F50EC61D}">
      <dsp:nvSpPr>
        <dsp:cNvPr id="0" name=""/>
        <dsp:cNvSpPr/>
      </dsp:nvSpPr>
      <dsp:spPr>
        <a:xfrm>
          <a:off x="0" y="2338844"/>
          <a:ext cx="5181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0D2461-F405-4A6B-8CDE-36FF281BCA93}">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1B380F-A205-4217-924F-3697AD4FA47F}">
      <dsp:nvSpPr>
        <dsp:cNvPr id="0" name=""/>
        <dsp:cNvSpPr/>
      </dsp:nvSpPr>
      <dsp:spPr>
        <a:xfrm>
          <a:off x="1507738" y="2338844"/>
          <a:ext cx="3673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933450">
            <a:lnSpc>
              <a:spcPct val="100000"/>
            </a:lnSpc>
            <a:spcBef>
              <a:spcPct val="0"/>
            </a:spcBef>
            <a:spcAft>
              <a:spcPct val="35000"/>
            </a:spcAft>
            <a:buNone/>
          </a:pPr>
          <a:r>
            <a:rPr lang="en-US" sz="2100" kern="1200"/>
            <a:t>Proactively addressing these concerns may facilitate implementation</a:t>
          </a:r>
        </a:p>
      </dsp:txBody>
      <dsp:txXfrm>
        <a:off x="1507738" y="2338844"/>
        <a:ext cx="3673861" cy="13054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77B53-2976-437B-8D74-A0163C577899}">
      <dsp:nvSpPr>
        <dsp:cNvPr id="0" name=""/>
        <dsp:cNvSpPr/>
      </dsp:nvSpPr>
      <dsp:spPr>
        <a:xfrm>
          <a:off x="1177546" y="563769"/>
          <a:ext cx="806835" cy="8068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BC84A3-36C1-4848-B9DA-FE8436C57823}">
      <dsp:nvSpPr>
        <dsp:cNvPr id="0" name=""/>
        <dsp:cNvSpPr/>
      </dsp:nvSpPr>
      <dsp:spPr>
        <a:xfrm>
          <a:off x="684479" y="1685866"/>
          <a:ext cx="1792968" cy="71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solidFill>
                <a:schemeClr val="bg1"/>
              </a:solidFill>
            </a:rPr>
            <a:t>What is the committee structure</a:t>
          </a:r>
        </a:p>
      </dsp:txBody>
      <dsp:txXfrm>
        <a:off x="684479" y="1685866"/>
        <a:ext cx="1792968" cy="717187"/>
      </dsp:txXfrm>
    </dsp:sp>
    <dsp:sp modelId="{0C36C11F-8615-43AA-B03E-4C44622A9C6C}">
      <dsp:nvSpPr>
        <dsp:cNvPr id="0" name=""/>
        <dsp:cNvSpPr/>
      </dsp:nvSpPr>
      <dsp:spPr>
        <a:xfrm>
          <a:off x="3284284" y="563769"/>
          <a:ext cx="806835" cy="8068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1E0F349-DB6A-49F4-B2E9-82E854A55CA8}">
      <dsp:nvSpPr>
        <dsp:cNvPr id="0" name=""/>
        <dsp:cNvSpPr/>
      </dsp:nvSpPr>
      <dsp:spPr>
        <a:xfrm>
          <a:off x="2791217" y="1685866"/>
          <a:ext cx="1792968" cy="71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solidFill>
                <a:schemeClr val="bg1"/>
              </a:solidFill>
            </a:rPr>
            <a:t>Who is on the committee (s)</a:t>
          </a:r>
        </a:p>
      </dsp:txBody>
      <dsp:txXfrm>
        <a:off x="2791217" y="1685866"/>
        <a:ext cx="1792968" cy="717187"/>
      </dsp:txXfrm>
    </dsp:sp>
    <dsp:sp modelId="{E28545B4-4A66-4537-A4B2-F09BEE7012DE}">
      <dsp:nvSpPr>
        <dsp:cNvPr id="0" name=""/>
        <dsp:cNvSpPr/>
      </dsp:nvSpPr>
      <dsp:spPr>
        <a:xfrm>
          <a:off x="5391022" y="563769"/>
          <a:ext cx="806835" cy="80683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882B28-4452-4BD5-B4D9-788FEAEF3D56}">
      <dsp:nvSpPr>
        <dsp:cNvPr id="0" name=""/>
        <dsp:cNvSpPr/>
      </dsp:nvSpPr>
      <dsp:spPr>
        <a:xfrm>
          <a:off x="4897956" y="1685866"/>
          <a:ext cx="1792968" cy="71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solidFill>
                <a:schemeClr val="bg1"/>
              </a:solidFill>
            </a:rPr>
            <a:t>What qualifications</a:t>
          </a:r>
        </a:p>
      </dsp:txBody>
      <dsp:txXfrm>
        <a:off x="4897956" y="1685866"/>
        <a:ext cx="1792968" cy="717187"/>
      </dsp:txXfrm>
    </dsp:sp>
    <dsp:sp modelId="{FC05314A-BD7B-4BC0-AEA5-D6C74D41DD35}">
      <dsp:nvSpPr>
        <dsp:cNvPr id="0" name=""/>
        <dsp:cNvSpPr/>
      </dsp:nvSpPr>
      <dsp:spPr>
        <a:xfrm>
          <a:off x="7497760" y="563769"/>
          <a:ext cx="806835" cy="80683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9E8574-A8DC-4E29-B340-56382FC743B0}">
      <dsp:nvSpPr>
        <dsp:cNvPr id="0" name=""/>
        <dsp:cNvSpPr/>
      </dsp:nvSpPr>
      <dsp:spPr>
        <a:xfrm>
          <a:off x="7004694" y="1685866"/>
          <a:ext cx="1792968" cy="71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solidFill>
                <a:schemeClr val="bg1"/>
              </a:solidFill>
            </a:rPr>
            <a:t>What authorities</a:t>
          </a:r>
        </a:p>
      </dsp:txBody>
      <dsp:txXfrm>
        <a:off x="7004694" y="1685866"/>
        <a:ext cx="1792968" cy="717187"/>
      </dsp:txXfrm>
    </dsp:sp>
    <dsp:sp modelId="{A5CFC692-4FD0-49FE-90D8-C39E05578327}">
      <dsp:nvSpPr>
        <dsp:cNvPr id="0" name=""/>
        <dsp:cNvSpPr/>
      </dsp:nvSpPr>
      <dsp:spPr>
        <a:xfrm>
          <a:off x="4337653" y="2851296"/>
          <a:ext cx="806835" cy="80683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6C42F1-DF8D-42C5-9E85-6036A84605B0}">
      <dsp:nvSpPr>
        <dsp:cNvPr id="0" name=""/>
        <dsp:cNvSpPr/>
      </dsp:nvSpPr>
      <dsp:spPr>
        <a:xfrm>
          <a:off x="3844587" y="3973393"/>
          <a:ext cx="1792968" cy="71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solidFill>
                <a:schemeClr val="bg1"/>
              </a:solidFill>
            </a:rPr>
            <a:t>What funding </a:t>
          </a:r>
        </a:p>
      </dsp:txBody>
      <dsp:txXfrm>
        <a:off x="3844587" y="3973393"/>
        <a:ext cx="1792968" cy="71718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818230-D74D-447C-B2F9-3B04B50F0599}">
      <dsp:nvSpPr>
        <dsp:cNvPr id="0" name=""/>
        <dsp:cNvSpPr/>
      </dsp:nvSpPr>
      <dsp:spPr>
        <a:xfrm>
          <a:off x="6851" y="309517"/>
          <a:ext cx="1111851" cy="11118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2EEBFD-D4AA-40C0-AFD2-52D0388CDFA7}">
      <dsp:nvSpPr>
        <dsp:cNvPr id="0" name=""/>
        <dsp:cNvSpPr/>
      </dsp:nvSpPr>
      <dsp:spPr>
        <a:xfrm>
          <a:off x="6851" y="1575802"/>
          <a:ext cx="3176718" cy="476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defRPr b="1"/>
          </a:pPr>
          <a:r>
            <a:rPr lang="en-US" sz="1500" kern="1200">
              <a:solidFill>
                <a:schemeClr val="bg1"/>
              </a:solidFill>
            </a:rPr>
            <a:t>Begin with UF-VA Bioethics Unit</a:t>
          </a:r>
        </a:p>
      </dsp:txBody>
      <dsp:txXfrm>
        <a:off x="6851" y="1575802"/>
        <a:ext cx="3176718" cy="476507"/>
      </dsp:txXfrm>
    </dsp:sp>
    <dsp:sp modelId="{C775C7A9-6CEC-4AD2-8005-84D0367C9D82}">
      <dsp:nvSpPr>
        <dsp:cNvPr id="0" name=""/>
        <dsp:cNvSpPr/>
      </dsp:nvSpPr>
      <dsp:spPr>
        <a:xfrm>
          <a:off x="6851" y="2124140"/>
          <a:ext cx="3176718" cy="1776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US" sz="1400" kern="1200" dirty="0">
              <a:solidFill>
                <a:schemeClr val="bg1"/>
              </a:solidFill>
            </a:rPr>
            <a:t>Formed 2015 with participation from VA, </a:t>
          </a:r>
          <a:r>
            <a:rPr lang="en-US" sz="1400" kern="1200" dirty="0" err="1">
              <a:solidFill>
                <a:schemeClr val="bg1"/>
              </a:solidFill>
            </a:rPr>
            <a:t>UFHealth</a:t>
          </a:r>
          <a:r>
            <a:rPr lang="en-US" sz="1400" kern="1200" dirty="0">
              <a:solidFill>
                <a:schemeClr val="bg1"/>
              </a:solidFill>
            </a:rPr>
            <a:t>, Medicine, Nursing, and Public Health Colleges</a:t>
          </a:r>
        </a:p>
        <a:p>
          <a:pPr marL="0" lvl="0" indent="0" algn="l" defTabSz="622300">
            <a:lnSpc>
              <a:spcPct val="100000"/>
            </a:lnSpc>
            <a:spcBef>
              <a:spcPct val="0"/>
            </a:spcBef>
            <a:spcAft>
              <a:spcPct val="35000"/>
            </a:spcAft>
            <a:buNone/>
          </a:pPr>
          <a:r>
            <a:rPr lang="en-US" sz="1400" kern="1200" dirty="0">
              <a:solidFill>
                <a:schemeClr val="bg1"/>
              </a:solidFill>
            </a:rPr>
            <a:t>Online training</a:t>
          </a:r>
        </a:p>
        <a:p>
          <a:pPr marL="0" lvl="0" indent="0" algn="l" defTabSz="622300">
            <a:lnSpc>
              <a:spcPct val="100000"/>
            </a:lnSpc>
            <a:spcBef>
              <a:spcPct val="0"/>
            </a:spcBef>
            <a:spcAft>
              <a:spcPct val="35000"/>
            </a:spcAft>
            <a:buNone/>
          </a:pPr>
          <a:r>
            <a:rPr lang="en-US" sz="1400" kern="1200" dirty="0">
              <a:solidFill>
                <a:schemeClr val="bg1"/>
              </a:solidFill>
            </a:rPr>
            <a:t>Grass roots community network during COVID</a:t>
          </a:r>
        </a:p>
        <a:p>
          <a:pPr marL="0" lvl="0" indent="0" algn="l" defTabSz="622300">
            <a:lnSpc>
              <a:spcPct val="100000"/>
            </a:lnSpc>
            <a:spcBef>
              <a:spcPct val="0"/>
            </a:spcBef>
            <a:spcAft>
              <a:spcPct val="35000"/>
            </a:spcAft>
            <a:buNone/>
          </a:pPr>
          <a:r>
            <a:rPr lang="en-US" sz="1400" kern="1200" dirty="0">
              <a:solidFill>
                <a:schemeClr val="bg1"/>
              </a:solidFill>
            </a:rPr>
            <a:t>International network</a:t>
          </a:r>
        </a:p>
      </dsp:txBody>
      <dsp:txXfrm>
        <a:off x="6851" y="2124140"/>
        <a:ext cx="3176718" cy="1776853"/>
      </dsp:txXfrm>
    </dsp:sp>
    <dsp:sp modelId="{9AE07CA1-1408-4C92-8608-25F30FAEB4C2}">
      <dsp:nvSpPr>
        <dsp:cNvPr id="0" name=""/>
        <dsp:cNvSpPr/>
      </dsp:nvSpPr>
      <dsp:spPr>
        <a:xfrm>
          <a:off x="3739495" y="309517"/>
          <a:ext cx="1111851" cy="11118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1D172B-0E1D-4726-BAF6-CB17439BFE25}">
      <dsp:nvSpPr>
        <dsp:cNvPr id="0" name=""/>
        <dsp:cNvSpPr/>
      </dsp:nvSpPr>
      <dsp:spPr>
        <a:xfrm>
          <a:off x="3739495" y="1575802"/>
          <a:ext cx="3176718" cy="476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defRPr b="1"/>
          </a:pPr>
          <a:r>
            <a:rPr lang="en-US" sz="1500" kern="1200">
              <a:solidFill>
                <a:schemeClr val="bg1"/>
              </a:solidFill>
            </a:rPr>
            <a:t>Asynchronous meetings</a:t>
          </a:r>
        </a:p>
      </dsp:txBody>
      <dsp:txXfrm>
        <a:off x="3739495" y="1575802"/>
        <a:ext cx="3176718" cy="476507"/>
      </dsp:txXfrm>
    </dsp:sp>
    <dsp:sp modelId="{032038C6-25BC-4081-918B-8A1BB6BEDAE4}">
      <dsp:nvSpPr>
        <dsp:cNvPr id="0" name=""/>
        <dsp:cNvSpPr/>
      </dsp:nvSpPr>
      <dsp:spPr>
        <a:xfrm>
          <a:off x="3739495" y="2124140"/>
          <a:ext cx="3176718" cy="1776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US" sz="1400" kern="1200" dirty="0">
              <a:solidFill>
                <a:schemeClr val="bg1"/>
              </a:solidFill>
            </a:rPr>
            <a:t>Learner tailored training </a:t>
          </a:r>
        </a:p>
      </dsp:txBody>
      <dsp:txXfrm>
        <a:off x="3739495" y="2124140"/>
        <a:ext cx="3176718" cy="1776853"/>
      </dsp:txXfrm>
    </dsp:sp>
    <dsp:sp modelId="{D1DE7D96-6E7A-4264-A01D-168BC8265D9C}">
      <dsp:nvSpPr>
        <dsp:cNvPr id="0" name=""/>
        <dsp:cNvSpPr/>
      </dsp:nvSpPr>
      <dsp:spPr>
        <a:xfrm>
          <a:off x="7472140" y="309517"/>
          <a:ext cx="1111851" cy="11118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DE1C8A-ABC2-4F32-AD55-E64CBE50A340}">
      <dsp:nvSpPr>
        <dsp:cNvPr id="0" name=""/>
        <dsp:cNvSpPr/>
      </dsp:nvSpPr>
      <dsp:spPr>
        <a:xfrm>
          <a:off x="7472140" y="1575802"/>
          <a:ext cx="3176718" cy="476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defRPr b="1"/>
          </a:pPr>
          <a:r>
            <a:rPr lang="en-US" sz="1500" kern="1200" dirty="0">
              <a:solidFill>
                <a:schemeClr val="bg1"/>
              </a:solidFill>
            </a:rPr>
            <a:t>Spur formation of other committees in the University </a:t>
          </a:r>
        </a:p>
      </dsp:txBody>
      <dsp:txXfrm>
        <a:off x="7472140" y="1575802"/>
        <a:ext cx="3176718" cy="476507"/>
      </dsp:txXfrm>
    </dsp:sp>
    <dsp:sp modelId="{98F8D3BD-1C77-48C1-AC31-0603FCBA87A8}">
      <dsp:nvSpPr>
        <dsp:cNvPr id="0" name=""/>
        <dsp:cNvSpPr/>
      </dsp:nvSpPr>
      <dsp:spPr>
        <a:xfrm>
          <a:off x="7472140" y="2124140"/>
          <a:ext cx="3176718" cy="1776853"/>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6T19:26:27.426"/>
    </inkml:context>
    <inkml:brush xml:id="br0">
      <inkml:brushProperty name="width" value="0.1" units="cm"/>
      <inkml:brushProperty name="height" value="0.1" units="cm"/>
      <inkml:brushProperty name="color" value="#AE198D"/>
      <inkml:brushProperty name="inkEffects" value="galaxy"/>
      <inkml:brushProperty name="anchorX" value="0"/>
      <inkml:brushProperty name="anchorY" value="0"/>
      <inkml:brushProperty name="scaleFactor" value="0.5"/>
    </inkml:brush>
  </inkml:definitions>
  <inkml:trace contextRef="#ctx0" brushRef="#br0">2674 200 24575,'0'0'0,"0"-3"0,-5-3 0,-4-3 0,-4 1 0,-4-3 0,-3-4 0,-2 2 0,0 3 0,-1-2 0,0 3 0,0 2 0,0-2 0,1 2 0,0 1 0,-1-3 0,1 2 0,-4 1 0,-1 2 0,1 2 0,-5 0 0,2-3 0,1 0 0,-3 1 0,1 0 0,2 2 0,1 1 0,-2-5 0,-4 2 0,1-1 0,2 2 0,2 0 0,1 2 0,3 0 0,1 1 0,0 0 0,-3 0 0,0 0 0,-5 0 0,1 1 0,1-1 0,2 0 0,-3 0 0,1 0 0,2 0 0,0 0 0,3 0 0,-4 0 0,1 0 0,-4 0 0,-4 4 0,2 0 0,1 1 0,3-1 0,2-2 0,2 0 0,2-1 0,1-1 0,0 0 0,0 0 0,1 0 0,-1 0 0,0 0 0,0-1 0,-4 1 0,-1 0 0,1 0 0,-5 0 0,2 5 0,1 0 0,1-1 0,2 0 0,1-1 0,1-2 0,5 5 0,-4-1 0,0-1 0,-4 0 0,-2-2 0,1 0 0,0-2 0,2 1 0,1-1 0,1-1 0,0 1 0,1 4 0,-4 1 0,-1-1 0,1 0 0,0-1 0,2 3 0,0-1 0,1 0 0,1-1 0,0-1 0,4 2 0,1 5 0,-1-1 0,0 4 0,-1-2 0,3 2 0,-1 2 0,4 2 0,0-2 0,-2 1 0,2 1 0,-1-2 0,3 0 0,2 1 0,4 2 0,-3-3 0,2 1 0,1 1 0,-3 1 0,1 1 0,1 2 0,-2-4 0,1 0 0,1 1 0,1 1 0,-2-4 0,1 1 0,1 1 0,1 1 0,1 1 0,2 2 0,-4 0 0,0 1 0,1 0 0,0 1 0,2-1 0,1 0 0,0 0 0,1 1 0,0-1 0,0 0 0,0 0 0,0 0 0,0 0 0,0 0 0,0 5 0,1-1 0,-1 1 0,0-1 0,0-1 0,0-2 0,-1 0 0,1 0 0,0-1 0,0 0 0,0 0 0,0 0 0,0 0 0,0 0 0,0 0 0,0 0 0,0 0 0,0 0 0,0 0 0,0 0 0,5 0 0,-1 0 0,1 0 0,-2 1 0,0-1 0,3 0 0,4 0 0,0 0 0,-2 0 0,3 0 0,-3 0 0,4 0 0,-3 0 0,-1 1 0,2-6 0,2-3 0,-1-2 0,2-2 0,-2 1 0,2 2 0,-3 3 0,3-3 0,-3 3 0,2-4 0,-2 2 0,2 1 0,-2 2 0,-2 2 0,1-3 0,-1 1 0,3 0 0,-2 2 0,2 1 0,3 0 0,3 2 0,-3 0 0,2-4 0,-3-1 0,1-3 0,1-5 0,-2 2 0,-3 1 0,1-2 0,-2 3 0,2 2 0,-2 2 0,2-2 0,3-3 0,-2 0 0,3 2 0,1-2 0,-3 2 0,2-4 0,1 3 0,2-3 0,2-2 0,0 2 0,2-2 0,0 2 0,9-1 0,5 2 0,4 3 0,-1-2 0,1 3 0,6-3 0,0-3 0,-3 1 0,0-2 0,3 3 0,1-2 0,4-2 0,1 2 0,3-1 0,-1 2 0,7-1 0,2 3 0,-1-2 0,0-3 0,1-1 0,1-3 0,1-1 0,-4-2 0,0 0 0,1-4 0,-4-1 0,-8 0 0,-7 1 0,-8 1 0,-7-3 0,-3 0 0,-2 1 0,-3 1 0,5 2 0,0-4 0,5 0 0,0 2 0,3 0 0,3 2 0,3 0 0,2-3 0,-2 0 0,0 1 0,-3 0 0,1-3 0,-4 1 0,1 1 0,-2 1 0,2-3 0,-2 1 0,2-4 0,-2-3 0,-2 1 0,1-2 0,4-2 0,-2 3 0,2-7 0,2-1 0,-6-1 0,-3 3 0,-3 0 0,-2 5 0,-6-1 0,0-1 0,-5-1 0,1 3 0,1-1 0,2-2 0,7-1 0,1-2 0,2 0 0,-1-2 0,0-4 0,-1 3 0,0 1 0,-1 1 0,-1-1 0,0-3 0,0-6 0,0 5 0,-4 1 0,4-8 0,-5-3 0,1 0 0,1-2 0,0-2 0,-3-1 0,0 3 0,1-5 0,-3 3 0,-3 4 0,0-1 0,-2 5 0,-3-3 0,3 4 0,-2-3 0,-1 3 0,-3-3 0,0-2 0,-2 1 0,0-1 0,-1 2 0,-1 4 0,6-3 0,-1-2 0,0 3 0,0 1 0,-1 2 0,-2-1 0,0 1 0,0 2 0,-1 1 0,0 1 0,-1 2 0,1 1 0,0 0 0,0 0 0,-5 4 0,1-3 0,-5-1 0,0-1 0,-7 0 0,-3 0 0,-7 0 0,-1 0 0,-1 5 0,0 5 0,-2 0 0,-8 3 0,0-1 0,3 3 0,3 1 0,2 3 0,4 1 0,2-3 0,1 1 0,1 1 0,5-4 0,1 1 0,-1 1 0,3-2 0,-5 0 0,-1-2 0,-2 1 0,-1 1 0,-4 3 0,-5 2 0,0-4 0,-3 2 0,1 0 0,3 2 0,3-4 0,2 1 0,1 1 0,2 1 0,1-3 0,0 1 0,1 1 0,4-3 0,-1 0 0,1 2 0,4-2 0,-2 0 0,-1-2 0,-1 1 0,-7-3 0,-1 2 0,-1 3 0,1-3 0,0 2 0,5-3 0,1 2 0,1 2 0,-1 2 0,4 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6T19:26:41.042"/>
    </inkml:context>
    <inkml:brush xml:id="br0">
      <inkml:brushProperty name="width" value="0.1" units="cm"/>
      <inkml:brushProperty name="height" value="0.1" units="cm"/>
      <inkml:brushProperty name="color" value="#AE198D"/>
      <inkml:brushProperty name="inkEffects" value="galaxy"/>
      <inkml:brushProperty name="anchorX" value="1402.13989"/>
      <inkml:brushProperty name="anchorY" value="1379.68811"/>
      <inkml:brushProperty name="scaleFactor" value="0.5"/>
    </inkml:brush>
  </inkml:definitions>
  <inkml:trace contextRef="#ctx0" brushRef="#br0">5281 266 24575,'0'0'0,"-4"0"0,-6 0 0,-3 0 0,-4-4 0,-3-1 0,-2 1 0,-5 0 0,-1-3 0,-3 1 0,-1-4 0,-2 1 0,2 2 0,1 2 0,-1 1 0,1 2 0,-2-3 0,2 0 0,2 1 0,2 1 0,2 0 0,1-3 0,1 1 0,-3 0 0,-5 2 0,0 0 0,1 2 0,2-4 0,2 0 0,1 1 0,2 0 0,0 2 0,1 0 0,1 2 0,3-5 0,1 0 0,0 1 0,-1 0 0,-2 2 0,0 0 0,-1-3 0,-5 0 0,-5 1 0,-1 0 0,2 2 0,1 0 0,3 1 0,-4-3 0,2-1 0,1 1 0,1 0 0,2 1 0,1 2 0,-4 0 0,0 1 0,-4 0 0,-4 0 0,2 0 0,-8 0 0,3 0 0,-3 0 0,0-4 0,-1 0 0,-1-1 0,4 2 0,4 0 0,4 1 0,0 1 0,2 1 0,1 0 0,-2 0 0,2 0 0,0 0 0,2 1 0,-3-1 0,1 0 0,1 0 0,-3 0 0,-4 0 0,-3-5 0,-7 1 0,2-1 0,3 1 0,4 1 0,0 2 0,0 0 0,2-4 0,2 1 0,-2-1 0,3 2 0,2 0 0,-3 2 0,2 0 0,1 1 0,2 0 0,1 0 0,1 0 0,2 0 0,0 0 0,0 0 0,0 1 0,-4-1 0,0 0 0,-1 0 0,1 0 0,2 0 0,0 4 0,1 0 0,0 1 0,-3-2 0,-1 0 0,-3-1 0,-5-1 0,-3-1 0,6 5 0,3-1 0,2 1 0,4-2 0,0 0 0,2-2 0,-1 0 0,1 0 0,0-1 0,-1 0 0,1-1 0,-6 1 0,-4 4 0,0 1 0,1-1 0,-3 4 0,1-1 0,3 0 0,-2-3 0,1 0 0,2 2 0,1-1 0,3 0 0,0-2 0,1 4 0,1-1 0,-4-1 0,4 4 0,1-2 0,0-1 0,0-2 0,0 3 0,-1-1 0,1 4 0,-1-2 0,0 0 0,-4 1 0,-1-1 0,0 3 0,2-2 0,0-2 0,5 3 0,2-2 0,0-2 0,0-2 0,-2 3 0,-4-1 0,2 4 0,1-2 0,0 3 0,0-1 0,4 2 0,0-2 0,0-2 0,3 2 0,-1-1 0,0 1 0,-3-1 0,4 3 0,-2-3 0,-1 3 0,-1-2 0,-2 3 0,-1-4 0,0 4 0,-1-3 0,4 2 0,0-2 0,5 2 0,-1-2 0,3 2 0,-1-2 0,2 2 0,-1-2 0,1 2 0,-2-2 0,3 2 0,-3-2 0,-3 3 0,-1-4 0,1 4 0,-1-3 0,4 2 0,-2-2 0,3 2 0,-2-2 0,3 2 0,-2-2 0,-2-3 0,2 3 0,-2-2 0,3 3 0,-2-3 0,2 4 0,-1-2 0,2 2 0,-3-2 0,4 2 0,-4-2 0,4 2 0,-3 3 0,2 1 0,-3 3 0,-1 2 0,2 0 0,2 1 0,-1-4 0,2 0 0,2 0 0,2 1 0,2 1 0,-2 0 0,0 1 0,0 1 0,2 0 0,-3 1 0,0-1 0,0 4 0,-2 1 0,1 0 0,1-1 0,1-1 0,3-2 0,0 0 0,1 0 0,1-1 0,0 0 0,1 0 0,-1 0 0,5 0 0,-1 0 0,1 0 0,3-5 0,-1 1 0,0-1 0,2-3 0,-2 1 0,4 1 0,2 2 0,-1 1 0,3-4 0,-4 2 0,-2 1 0,2 0 0,-3 2 0,-1 0 0,1-3 0,-1 1 0,4-5 0,-3 1 0,4-3 0,-3 1 0,4 2 0,1 2 0,3-1 0,2 0 0,1 2 0,-2 1 0,-1-2 0,1 0 0,1-3 0,-4 0 0,2-2 0,-1 1 0,3-2 0,0 2 0,2-2 0,4-3 0,-3 3 0,0 2 0,4-1 0,0 2 0,0 2 0,4-2 0,3 6 0,0-2 0,-2 1 0,-2-4 0,-3 1 0,-1-3 0,-2 1 0,-1-3 0,0 2 0,4 2 0,0-2 0,9-2 0,9 1 0,-1 2 0,1-1 0,1 1 0,4-2 0,-4 2 0,-5-3 0,-5 3 0,-5-3 0,-9 2 0,-2-2 0,-1-2 0,4-3 0,0-2 0,7 3 0,-1-1 0,10 4 0,-2-1 0,12 3 0,-3-1 0,-3 2 0,0 2 0,-1-1 0,-4-3 0,0 2 0,-3-3 0,1 2 0,-3-2 0,2-2 0,2-2 0,2-2 0,-1-1 0,5-1 0,10-1 0,2-1 0,5 5 0,3 0 0,-2 0 0,-3 0 0,-8-2 0,-9 4 0,-6 0 0,-6-1 0,-4-1 0,-2-2 0,-1 0 0,0-1 0,-1-1 0,1 0 0,1 0 0,-1 0 0,5-1 0,5 1 0,1 0 0,-2 0 0,3 0 0,2 0 0,-1 0 0,2 0 0,2 0 0,2 0 0,-3 0 0,-3 0 0,-3 0 0,0 0 0,-2 0 0,-1 0 0,-2 0 0,-2 0 0,-1 0 0,-1 0 0,4 0 0,5 0 0,0 0 0,-1 0 0,3 0 0,-2 0 0,-2 0 0,-2 0 0,7 0 0,-1 0 0,3 0 0,-2 0 0,2 0 0,-3 0 0,7 0 0,-3 0 0,-2 0 0,0 0 0,-2 0 0,-3 0 0,1 0 0,-1 0 0,-2 0 0,-2 0 0,-1 0 0,-2 0 0,4 0 0,4 0 0,0 0 0,-1-5 0,2 1 0,3-1 0,3 1 0,-2 2 0,2 0 0,1 1 0,2 1 0,-3-1 0,-4 2 0,-4-1 0,-3 0 0,-3 0 0,-1 0 0,3 0 0,9-4 0,5 0 0,3-1 0,6 2 0,2 0 0,0 1 0,-6 1 0,-2 1 0,0 0 0,-6 0 0,-4-4 0,1-1 0,-4 1 0,3 0 0,-3-3 0,-1-3 0,2 0 0,-1 1 0,-2 3 0,2-3 0,4-2 0,-2 1 0,4 1 0,-3-2 0,-2-2 0,1 2 0,-2 2 0,-1-2 0,-3-2 0,-1 1 0,3 3 0,-5-2 0,-1 3 0,-2 1 0,1-2 0,0-3 0,0 2 0,0 1 0,5-2 0,1-2 0,8 2 0,-4-3 0,-2 3 0,-2-2 0,-2 3 0,-2 2 0,-1-2 0,0-2 0,4 1 0,0 3 0,0-3 0,0 2 0,-6-2 0,-1 2 0,0 2 0,-1-3 0,2 2 0,0 2 0,1 2 0,1 1 0,-1 2 0,-3-4 0,4 0 0,0 1 0,1 1 0,1-4 0,3-3 0,5 0 0,0 1 0,3-2 0,3-2 0,-3-3 0,-2 2 0,1 3 0,-2-1 0,1-2 0,-1 2 0,-7-1 0,2 2 0,-7-2 0,0-2 0,-1 2 0,0-1 0,1 3 0,-4-3 0,1 0 0,0 1 0,1-1 0,1-2 0,2-2 0,0-1 0,1 2 0,-4 0 0,-1 0 0,1-2 0,1 0 0,-4-2 0,1-1 0,-4 1 0,-3-2 0,1 5 0,-2 1 0,3-1 0,-3-1 0,4-5 0,-3 0 0,-1-2 0,-3 0 0,-2 2 0,-1 0 0,-1 1 0,-1 0 0,-1 1 0,5 4 0,0 0 0,0 1 0,0-1 0,-2-1 0,4-2 0,0 0 0,-1 0 0,-1-6 0,-1 0 0,-2 0 0,0 1 0,-1 1 0,0 2 0,0 0 0,0 0 0,-1 1 0,1 0 0,0 0 0,0 0 0,-4 0 0,-5 0 0,-1 0 0,-2 0 0,-4 4 0,-2 5 0,3 0 0,-2-1 0,0-1 0,-2 1 0,-1 0 0,-5-3 0,-1 0 0,-1-3 0,1 4 0,-3-1 0,0 4 0,-3-1 0,1-2 0,2 4 0,-3-2 0,2 2 0,1-1 0,3 3 0,1-2 0,-3-2 0,0 1 0,2-1 0,0 3 0,-3-2 0,-3 2 0,5-1 0,-4 2 0,3 2 0,1-1 0,1 1 0,2-3 0,1 3 0,0 1 0,1 2 0,1 1 0,-10-2 0,-4 1 0,-1 0 0,-2-2 0,-2 0 0,-11 1 0,-5 2 0,-1 1 0,-4 1 0,-1-3 0,6 0 0,5 1 0,7 0 0,3 2 0,6 0 0,4 1 0,4 1 0,3 0 0,1 0 0,-3 1 0,0-1 0,1 0 0,0 0 0,-8 0 0,-4 0 0,-4 0 0,2 0 0,-5-4 0,-2-1 0,0 1 0,0 0 0,4 2 0,6 0 0,4 1 0,5 1 0,2 0 0,3 0 0,0 0 0,1 0 0,0 0 0,-1 0 0,-4 0 0,0 0 0,0 0 0,0 0 0,2 0 0,0 0 0,5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6T19:26:49.306"/>
    </inkml:context>
    <inkml:brush xml:id="br0">
      <inkml:brushProperty name="width" value="0.1" units="cm"/>
      <inkml:brushProperty name="height" value="0.1" units="cm"/>
      <inkml:brushProperty name="color" value="#AE198D"/>
      <inkml:brushProperty name="inkEffects" value="galaxy"/>
      <inkml:brushProperty name="anchorX" value="2956.84473"/>
      <inkml:brushProperty name="anchorY" value="2671.37598"/>
      <inkml:brushProperty name="scaleFactor" value="0.5"/>
    </inkml:brush>
  </inkml:definitions>
  <inkml:trace contextRef="#ctx0" brushRef="#br0">0 23 24575,'0'0'0,"4"0"0,5 0 0,5 0 0,3-4 0,3-1 0,1 1 0,2 0 0,0 2 0,0 0 0,0 1 0,-1 1 0,1 0 0,-1 0 0,0 0 0,1 0 0,-1 0 0,0 0 0,0 0 0,0 1 0,0-1 0,0 4 0,0 0 0,0 1 0,0-2 0,0 0 0,0-1 0,0-1 0,1-1 0,3 0 0,1 0 0,-1 0 0,0 4 0,7 1 0,5-1 0,-2 4 0,-1-1 0,1-1 0,-4-1 0,-2-2 0,2-1 0,-2-1 0,-2-1 0,-2 0 0,-6 4 0,-1 0 0,-1 1 0,0-2 0,1 0 0,1-2 0,1 0 0,0 0 0,1-1 0,0 0 0,0 0 0,5-1 0,0 6 0,4-1 0,0 0 0,-2 0 0,-1 3 0,2-1 0,3-1 0,-1-1 0,-2-1 0,-1-1 0,1-2 0,4 5 0,2 0 0,4 3 0,6 0 0,-3-1 0,1-1 0,-4-3 0,4-1 0,-5-1 0,-3-1 0,-5 0 0,-3 0 0,-3-1 0,3 1 0,-2 0 0,0 0 0,-1 0 0,-1 0 0,-1 0 0,0 0 0,-1 0 0,4 0 0,1 0 0,4 0 0,-1 0 0,-1 0 0,-1 0 0,2 0 0,-2 0 0,4 0 0,-1 0 0,3 0 0,-3 0 0,-1 0 0,-2 0 0,-3 0 0,-1 0 0,-5-5 0,-2 1 0,0-1 0,1 2 0,1 0 0,-3-3 0,5 0 0,0 1 0,2 1 0,0-2 0,1 0 0,-1 0 0,-1 2 0,-3-2 0,-6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6T19:26:53.091"/>
    </inkml:context>
    <inkml:brush xml:id="br0">
      <inkml:brushProperty name="width" value="0.1" units="cm"/>
      <inkml:brushProperty name="height" value="0.1" units="cm"/>
      <inkml:brushProperty name="color" value="#AE198D"/>
      <inkml:brushProperty name="inkEffects" value="galaxy"/>
      <inkml:brushProperty name="anchorX" value="-1370.90479"/>
      <inkml:brushProperty name="anchorY" value="1322.03906"/>
      <inkml:brushProperty name="scaleFactor" value="0.5"/>
    </inkml:brush>
  </inkml:definitions>
  <inkml:trace contextRef="#ctx0" brushRef="#br0">1 24 24575,'0'0'0,"0"-4"0,4-1 0,5 0 0,5 2 0,3 0 0,3 1 0,1 1 0,6 1 0,1 0 0,-1 0 0,0 0 0,-2 0 0,0 0 0,-2 1 0,-1-1 0,0 0 0,0 0 0,0 0 0,0 0 0,0 0 0,0 0 0,0 0 0,0 0 0,0 0 0,0 0 0,0 0 0,0 0 0,-4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65716D-39C9-48C4-A3EB-B88E4515427D}" type="datetimeFigureOut">
              <a:rPr lang="en-US" smtClean="0"/>
              <a:t>6/4/2024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0C6D3C-9EB0-4F2C-9026-3887D1CDB44E}" type="slidenum">
              <a:rPr lang="en-US" smtClean="0"/>
              <a:t>‹#›</a:t>
            </a:fld>
            <a:endParaRPr lang="en-US" dirty="0"/>
          </a:p>
        </p:txBody>
      </p:sp>
    </p:spTree>
    <p:extLst>
      <p:ext uri="{BB962C8B-B14F-4D97-AF65-F5344CB8AC3E}">
        <p14:creationId xmlns:p14="http://schemas.microsoft.com/office/powerpoint/2010/main" val="2437763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0C6D3C-9EB0-4F2C-9026-3887D1CDB44E}" type="slidenum">
              <a:rPr lang="en-US" smtClean="0"/>
              <a:t>1</a:t>
            </a:fld>
            <a:endParaRPr lang="en-US" dirty="0"/>
          </a:p>
        </p:txBody>
      </p:sp>
    </p:spTree>
    <p:extLst>
      <p:ext uri="{BB962C8B-B14F-4D97-AF65-F5344CB8AC3E}">
        <p14:creationId xmlns:p14="http://schemas.microsoft.com/office/powerpoint/2010/main" val="995409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00" dirty="0">
                <a:solidFill>
                  <a:srgbClr val="0D0D0D"/>
                </a:solidFill>
                <a:effectLst/>
                <a:highlight>
                  <a:srgbClr val="FFFFFF"/>
                </a:highlight>
                <a:latin typeface="Abadi" panose="020B0604020104020204" pitchFamily="34" charset="0"/>
                <a:ea typeface="Aptos" panose="020B0004020202020204" pitchFamily="34" charset="0"/>
                <a:cs typeface="Times New Roman" panose="02020603050405020304" pitchFamily="18" charset="0"/>
              </a:rPr>
              <a:t>The potential for Artificial Intelligence (AI) in medicine is tremendous. We find ourselves in the course of a revolution where AI is reshaping the landscape of healthcare. From the possibility of personalized medicine, where data from mobile and wearable health devices, genetic information, electronic health records, and lifestyle factors converge to customize treatment plans and predict diseases, to the advent of virtual health assistants, designed to provide users with healthcare guidance and support, AI is revolutionizing how we deliver and receive medical care.</a:t>
            </a:r>
            <a:endParaRPr lang="en-US" sz="1100" kern="100" dirty="0">
              <a:effectLst/>
              <a:latin typeface="Abadi" panose="020B0604020104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4</a:t>
            </a:fld>
            <a:endParaRPr lang="en-US" dirty="0"/>
          </a:p>
        </p:txBody>
      </p:sp>
    </p:spTree>
    <p:extLst>
      <p:ext uri="{BB962C8B-B14F-4D97-AF65-F5344CB8AC3E}">
        <p14:creationId xmlns:p14="http://schemas.microsoft.com/office/powerpoint/2010/main" val="2169179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rgbClr val="0D0D0D"/>
                </a:solidFill>
                <a:effectLst/>
                <a:highlight>
                  <a:srgbClr val="FFFFFF"/>
                </a:highlight>
                <a:latin typeface="Arial" panose="020B0604020202020204" pitchFamily="34" charset="0"/>
                <a:ea typeface="Aptos" panose="020B0004020202020204" pitchFamily="34" charset="0"/>
                <a:cs typeface="Times New Roman" panose="02020603050405020304" pitchFamily="18" charset="0"/>
              </a:rPr>
              <a:t>Clinical Decision Support Systems are empowering healthcare providers to make evidence-based decisions by synthesizing vast amounts of patient data, medical literature, and best practices. While natural language processing programs are automating documentation, converting spoken or written patient notes into structured electronic health records, further streamlining clinical workflows, and enhancing the accessibility of patient information.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5</a:t>
            </a:fld>
            <a:endParaRPr lang="en-US" dirty="0"/>
          </a:p>
        </p:txBody>
      </p:sp>
    </p:spTree>
    <p:extLst>
      <p:ext uri="{BB962C8B-B14F-4D97-AF65-F5344CB8AC3E}">
        <p14:creationId xmlns:p14="http://schemas.microsoft.com/office/powerpoint/2010/main" val="3659565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just">
              <a:lnSpc>
                <a:spcPct val="115000"/>
              </a:lnSpc>
              <a:spcBef>
                <a:spcPts val="0"/>
              </a:spcBef>
              <a:spcAft>
                <a:spcPts val="800"/>
              </a:spcAft>
              <a:buClr>
                <a:srgbClr val="0D0D0D"/>
              </a:buClr>
              <a:buFont typeface="+mj-lt"/>
              <a:buAutoNum type="arabicPeriod"/>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However, as we consider AI tools as a possible solution to current issues faced by healthcare systems, we also need to consider that, because of its novelty, there is very little concrete evidence on their impact on the doctor-patient relationship or on how to ensure that they are implemented in a way which is beneficial for person-centered care. The benefits of AI must be aligned with preserving patients’ autonomy and ensuring that their values and preferences are respected. Additionally, as we have learned from other fields, there are several aspects that we need to consider on the interface of AI and Bioethics, such as 1. Bias in data, 2. 5. Algorithmic </a:t>
            </a:r>
            <a:r>
              <a:rPr lang="en-US" sz="1800" kern="100" dirty="0" err="1">
                <a:effectLst/>
                <a:latin typeface="Arial" panose="020B0604020202020204" pitchFamily="34" charset="0"/>
                <a:ea typeface="Aptos" panose="020B0004020202020204" pitchFamily="34" charset="0"/>
                <a:cs typeface="Times New Roman" panose="02020603050405020304" pitchFamily="18" charset="0"/>
              </a:rPr>
              <a:t>ePrivacy</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concerns, 3. Overreliance in technology, 4. Lack of transparency, </a:t>
            </a:r>
            <a:r>
              <a:rPr lang="en-US" sz="1800" kern="100" dirty="0" err="1">
                <a:effectLst/>
                <a:latin typeface="Arial" panose="020B0604020202020204" pitchFamily="34" charset="0"/>
                <a:ea typeface="Aptos" panose="020B0004020202020204" pitchFamily="34" charset="0"/>
                <a:cs typeface="Times New Roman" panose="02020603050405020304" pitchFamily="18" charset="0"/>
              </a:rPr>
              <a:t>rrors</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and 6. Other ethical dilemmas. Addressing these challenges requires careful consideration of ethical, regulatory, and technical aspects to ensure that AI technologies are developed and deployed in ways that maximize their benefits while minimizing potential harm.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6</a:t>
            </a:fld>
            <a:endParaRPr lang="en-US" dirty="0"/>
          </a:p>
        </p:txBody>
      </p:sp>
    </p:spTree>
    <p:extLst>
      <p:ext uri="{BB962C8B-B14F-4D97-AF65-F5344CB8AC3E}">
        <p14:creationId xmlns:p14="http://schemas.microsoft.com/office/powerpoint/2010/main" val="327936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In terms of Biased data. </a:t>
            </a:r>
            <a:r>
              <a:rPr lang="en-US" sz="1800" kern="100" dirty="0">
                <a:solidFill>
                  <a:srgbClr val="0D0D0D"/>
                </a:solidFill>
                <a:effectLst/>
                <a:highlight>
                  <a:srgbClr val="FFFFFF"/>
                </a:highlight>
                <a:latin typeface="Segoe UI" panose="020B0502040204020203" pitchFamily="34" charset="0"/>
                <a:ea typeface="Aptos" panose="020B0004020202020204" pitchFamily="34" charset="0"/>
                <a:cs typeface="Times New Roman" panose="02020603050405020304" pitchFamily="18" charset="0"/>
              </a:rPr>
              <a:t>We have to remember that AI algorithms learn patterns and make decisions based on the data they are trained on. And who feeds the system with this data it is us – humans, intrinsically “infected” with explicit or implicit bias. If the training data is biased or incomplete, the AI system may replicate and perpetuate those biases, which becomes a big problem in terms of scalability. For example, if you have some type of implicit bias – that will be replicated to the amount of patients you directly take care of – which is about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20000 to 30k the number of patients that doctors that care in their lifetime. Now when AI is making biased recommendations, we are talking about decisions that will impact hundreds of millions of patients. So </a:t>
            </a:r>
            <a:r>
              <a:rPr lang="en-US" sz="1800" kern="100" dirty="0">
                <a:solidFill>
                  <a:srgbClr val="0D0D0D"/>
                </a:solidFill>
                <a:effectLst/>
                <a:highlight>
                  <a:srgbClr val="FFFFFF"/>
                </a:highlight>
                <a:latin typeface="Segoe UI" panose="020B0502040204020203" pitchFamily="34" charset="0"/>
                <a:ea typeface="Aptos" panose="020B0004020202020204" pitchFamily="34" charset="0"/>
                <a:cs typeface="Times New Roman" panose="02020603050405020304" pitchFamily="18" charset="0"/>
              </a:rPr>
              <a:t>For example, if historical healthcare data disproportionately represents certain demographic groups or contains systemic biases, the AI system may exhibit similar biases in its predictions or recommendations. </a:t>
            </a:r>
            <a:r>
              <a:rPr lang="en-US" sz="1800" kern="100" dirty="0" err="1">
                <a:solidFill>
                  <a:srgbClr val="0D0D0D"/>
                </a:solidFill>
                <a:effectLst/>
                <a:highlight>
                  <a:srgbClr val="FFFFFF"/>
                </a:highlight>
                <a:latin typeface="Segoe UI" panose="020B0502040204020203" pitchFamily="34" charset="0"/>
                <a:ea typeface="Aptos" panose="020B0004020202020204" pitchFamily="34" charset="0"/>
                <a:cs typeface="Times New Roman" panose="02020603050405020304" pitchFamily="18" charset="0"/>
              </a:rPr>
              <a:t>Celi</a:t>
            </a:r>
            <a:r>
              <a:rPr lang="en-US" sz="1800" kern="100" dirty="0">
                <a:solidFill>
                  <a:srgbClr val="0D0D0D"/>
                </a:solidFill>
                <a:effectLst/>
                <a:highlight>
                  <a:srgbClr val="FFFFFF"/>
                </a:highlight>
                <a:latin typeface="Segoe UI" panose="020B0502040204020203" pitchFamily="34" charset="0"/>
                <a:ea typeface="Aptos" panose="020B0004020202020204" pitchFamily="34" charset="0"/>
                <a:cs typeface="Times New Roman" panose="02020603050405020304" pitchFamily="18" charset="0"/>
              </a:rPr>
              <a:t> at all, . </a:t>
            </a:r>
            <a:r>
              <a:rPr lang="en-US" sz="1800" b="1" kern="100" dirty="0">
                <a:solidFill>
                  <a:srgbClr val="0D0D0D"/>
                </a:solidFill>
                <a:effectLst/>
                <a:highlight>
                  <a:srgbClr val="FFFFFF"/>
                </a:highlight>
                <a:latin typeface="Segoe UI" panose="020B0502040204020203" pitchFamily="34" charset="0"/>
                <a:ea typeface="Aptos" panose="020B0004020202020204" pitchFamily="34" charset="0"/>
                <a:cs typeface="Times New Roman" panose="02020603050405020304" pitchFamily="18" charset="0"/>
              </a:rPr>
              <a:t>Sources of bias in artificial intelligence that perpetuate healthcare disparities—A global review.</a:t>
            </a:r>
            <a:r>
              <a:rPr lang="en-US" sz="1800" kern="100" dirty="0">
                <a:solidFill>
                  <a:srgbClr val="0D0D0D"/>
                </a:solidFill>
                <a:effectLst/>
                <a:highlight>
                  <a:srgbClr val="FFFFFF"/>
                </a:highlight>
                <a:latin typeface="Segoe UI" panose="020B0502040204020203" pitchFamily="34" charset="0"/>
                <a:ea typeface="Aptos" panose="020B0004020202020204" pitchFamily="34" charset="0"/>
                <a:cs typeface="Times New Roman" panose="02020603050405020304" pitchFamily="18" charset="0"/>
              </a:rPr>
              <a:t> PLOS Digital Health, March 2022 – over half of the database used to train AI models came from the USA or China and More than half of the authors contributing to these clinical AI manuscripts had non-clinical backgrounds and were three times more likely to be male than female –</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so further worsening bias in AI</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7</a:t>
            </a:fld>
            <a:endParaRPr lang="en-US" dirty="0"/>
          </a:p>
        </p:txBody>
      </p:sp>
    </p:spTree>
    <p:extLst>
      <p:ext uri="{BB962C8B-B14F-4D97-AF65-F5344CB8AC3E}">
        <p14:creationId xmlns:p14="http://schemas.microsoft.com/office/powerpoint/2010/main" val="302580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just">
              <a:lnSpc>
                <a:spcPct val="115000"/>
              </a:lnSpc>
              <a:spcBef>
                <a:spcPts val="0"/>
              </a:spcBef>
              <a:spcAft>
                <a:spcPts val="0"/>
              </a:spcAft>
              <a:buClr>
                <a:srgbClr val="0D0D0D"/>
              </a:buClr>
              <a:buFont typeface="+mj-lt"/>
              <a:buAutoNum type="arabicPeriod"/>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Patients may be hesitant to share sensitive information if they perceive that AI systems could compromise their privacy or security. There have been studies showing how newer algorithms are capable of identifying people from public and private data repositories. For example, a study from Na et al published in JAMA in 2018 analyzed data sets from National Health and Nutrition Examination Survey and found that an algorithm could be used to re-identify 85.6% of adults and 69.8% of children in a physical activity cohort study, despite the supposed removal of identifiers of protected health information.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gn="just">
              <a:lnSpc>
                <a:spcPct val="115000"/>
              </a:lnSpc>
              <a:spcBef>
                <a:spcPts val="0"/>
              </a:spcBef>
              <a:spcAft>
                <a:spcPts val="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“With big data come big risks and challenges” - among them significant questions about patient privacy.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gn="just">
              <a:lnSpc>
                <a:spcPct val="115000"/>
              </a:lnSpc>
              <a:spcBef>
                <a:spcPts val="0"/>
              </a:spcBef>
              <a:spcAft>
                <a:spcPts val="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Another concern regarding privacy is what we call data triangulation: According to HIPAA law, healthcare staff must de-identify patient data prior to sharing, whatever is the occasion under HIPAA regulations. However, there is no legal ban to stop technology companies (such as Google, Apple, and Meta) from reidentifying patient records. For example, Facebook/Meta is being sued for having access to PHI. Meta encouraged health-care providers to install the Facebook pixel on their websites and share protected information with it. Then, it matched the information it collected from pixel with Facebook user IDs, targeting those users with advertising without their consent.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gn="just">
              <a:lnSpc>
                <a:spcPct val="115000"/>
              </a:lnSpc>
              <a:spcBef>
                <a:spcPts val="0"/>
              </a:spcBef>
              <a:spcAft>
                <a:spcPts val="80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So, Fear of data misuse or unauthorized access may lead patients to withhold information from healthcare providers, thereby limiting their ability to receive personalized care and make autonomous decisions.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8</a:t>
            </a:fld>
            <a:endParaRPr lang="en-US" dirty="0"/>
          </a:p>
        </p:txBody>
      </p:sp>
    </p:spTree>
    <p:extLst>
      <p:ext uri="{BB962C8B-B14F-4D97-AF65-F5344CB8AC3E}">
        <p14:creationId xmlns:p14="http://schemas.microsoft.com/office/powerpoint/2010/main" val="3948187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So what can be done to ensure that patients data is protected from AI instruments in the context of their hospitalization? Well there are National and international guidelines that covers privacy concerns in AI, such as </a:t>
            </a:r>
            <a:r>
              <a:rPr lang="en-US" sz="1800" kern="100" dirty="0" err="1">
                <a:effectLst/>
                <a:latin typeface="Arial" panose="020B0604020202020204" pitchFamily="34" charset="0"/>
                <a:ea typeface="Aptos" panose="020B0004020202020204" pitchFamily="34" charset="0"/>
                <a:cs typeface="Times New Roman" panose="02020603050405020304" pitchFamily="18" charset="0"/>
              </a:rPr>
              <a:t>Unesco</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Recommendations on the Ethics of Artificial Intelligence (2021) and the European Union General Data Protection Regulation (2016), both enforcing data protection as a fundamental right. A good summary of good practices in this matter can be found at the JAMA’s opinion section from March 2024, entitled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Health Care AI and Patient Privacy—</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Dinerstein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v Google, where they review the repercussions of a lawsuit claiming that a hospital violated patients’ privacy by sharing electronic health record (EHR) data with Google for medical artificial intelligence (AI) development. Some lessons to be learned from this include: 1. disclosure and privacy practices should reflect any data-sharing activities that involve patients’ EHR data, 2. EHR data should be deidentified according to HIPAA before sharing them with third parties for research purposes— They should consider using an independent multidisciplinary committee to assess certain uses and disclosures of deidentified datasets, including reidentification risks, and 3. hospitals should get prior written authorization from patients, institutional review board approval, and/or sign a DUA that adequately protects the data and prohibits reidentification. They should also carefully verify whether they really share—vs actually sell—the PHI under HIPAA.</a:t>
            </a:r>
          </a:p>
          <a:p>
            <a:pPr marL="0" marR="0" algn="just">
              <a:lnSpc>
                <a:spcPct val="115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9</a:t>
            </a:fld>
            <a:endParaRPr lang="en-US" dirty="0"/>
          </a:p>
        </p:txBody>
      </p:sp>
    </p:spTree>
    <p:extLst>
      <p:ext uri="{BB962C8B-B14F-4D97-AF65-F5344CB8AC3E}">
        <p14:creationId xmlns:p14="http://schemas.microsoft.com/office/powerpoint/2010/main" val="170759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just">
              <a:lnSpc>
                <a:spcPct val="115000"/>
              </a:lnSpc>
              <a:spcBef>
                <a:spcPts val="0"/>
              </a:spcBef>
              <a:spcAft>
                <a:spcPts val="0"/>
              </a:spcAft>
              <a:buClr>
                <a:srgbClr val="0D0D0D"/>
              </a:buClr>
              <a:buFont typeface="+mj-lt"/>
              <a:buAutoNum type="arabicPeriod"/>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When we look at these aspects In the context of hospitalized patients, the Bioethical concerns are even greater. The Sweden author </a:t>
            </a:r>
            <a:r>
              <a:rPr lang="en-US" sz="1800" kern="100" dirty="0" err="1">
                <a:effectLst/>
                <a:latin typeface="Arial" panose="020B0604020202020204" pitchFamily="34" charset="0"/>
                <a:ea typeface="Aptos" panose="020B0004020202020204" pitchFamily="34" charset="0"/>
                <a:cs typeface="Times New Roman" panose="02020603050405020304" pitchFamily="18" charset="0"/>
              </a:rPr>
              <a:t>Kristensson</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Uggla says that when somebody becomes a patient, they tend to be at a </a:t>
            </a:r>
            <a:r>
              <a:rPr lang="en-US" sz="1800" b="1" kern="100" dirty="0">
                <a:effectLst/>
                <a:latin typeface="Arial" panose="020B0604020202020204" pitchFamily="34" charset="0"/>
                <a:ea typeface="Aptos" panose="020B0004020202020204" pitchFamily="34" charset="0"/>
                <a:cs typeface="Times New Roman" panose="02020603050405020304" pitchFamily="18" charset="0"/>
              </a:rPr>
              <a:t>threefold disadvantage related to the health care system</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 </a:t>
            </a:r>
            <a:r>
              <a:rPr lang="en-US" sz="1800" b="1" kern="100" dirty="0">
                <a:effectLst/>
                <a:latin typeface="Arial" panose="020B0604020202020204" pitchFamily="34" charset="0"/>
                <a:ea typeface="Aptos" panose="020B0004020202020204" pitchFamily="34" charset="0"/>
                <a:cs typeface="Times New Roman" panose="02020603050405020304" pitchFamily="18" charset="0"/>
              </a:rPr>
              <a:t>An institutional</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disadvantage because health care is an organization of strong hierarchy where the patient is located near the bottom. An </a:t>
            </a:r>
            <a:r>
              <a:rPr lang="en-US" sz="1800" b="1" kern="100" dirty="0">
                <a:effectLst/>
                <a:latin typeface="Arial" panose="020B0604020202020204" pitchFamily="34" charset="0"/>
                <a:ea typeface="Aptos" panose="020B0004020202020204" pitchFamily="34" charset="0"/>
                <a:cs typeface="Times New Roman" panose="02020603050405020304" pitchFamily="18" charset="0"/>
              </a:rPr>
              <a:t>existential disadvantage</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in terms of the vulnerability of being a patient and struggling with health issues. And a </a:t>
            </a:r>
            <a:r>
              <a:rPr lang="en-US" sz="1800" b="1" kern="100" dirty="0">
                <a:effectLst/>
                <a:latin typeface="Arial" panose="020B0604020202020204" pitchFamily="34" charset="0"/>
                <a:ea typeface="Aptos" panose="020B0004020202020204" pitchFamily="34" charset="0"/>
                <a:cs typeface="Times New Roman" panose="02020603050405020304" pitchFamily="18" charset="0"/>
              </a:rPr>
              <a:t>cognitive disadvantage</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as patients might not be familiar with the rules and norms of the healthcare system.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gn="just">
              <a:lnSpc>
                <a:spcPct val="115000"/>
              </a:lnSpc>
              <a:spcBef>
                <a:spcPts val="0"/>
              </a:spcBef>
              <a:spcAft>
                <a:spcPts val="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Hospitalized patients not only are more susceptible for the inherent power imbalances in the physician-patient relationships, and all these can exacerbate their sense of agency and autonomy.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gn="just">
              <a:lnSpc>
                <a:spcPct val="115000"/>
              </a:lnSpc>
              <a:spcBef>
                <a:spcPts val="0"/>
              </a:spcBef>
              <a:spcAft>
                <a:spcPts val="80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Autonomy is a cornerstone principle of bioethics. Respecting patient autonomy is classically discussed in terms of honesty from clinicians, informed consent and shared decision-making and over this foundation AI tools must be developed.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10</a:t>
            </a:fld>
            <a:endParaRPr lang="en-US" dirty="0"/>
          </a:p>
        </p:txBody>
      </p:sp>
    </p:spTree>
    <p:extLst>
      <p:ext uri="{BB962C8B-B14F-4D97-AF65-F5344CB8AC3E}">
        <p14:creationId xmlns:p14="http://schemas.microsoft.com/office/powerpoint/2010/main" val="2391594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19</a:t>
            </a:fld>
            <a:endParaRPr lang="en-US" dirty="0"/>
          </a:p>
        </p:txBody>
      </p:sp>
    </p:spTree>
    <p:extLst>
      <p:ext uri="{BB962C8B-B14F-4D97-AF65-F5344CB8AC3E}">
        <p14:creationId xmlns:p14="http://schemas.microsoft.com/office/powerpoint/2010/main" val="2274954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20</a:t>
            </a:fld>
            <a:endParaRPr lang="en-US" dirty="0"/>
          </a:p>
        </p:txBody>
      </p:sp>
    </p:spTree>
    <p:extLst>
      <p:ext uri="{BB962C8B-B14F-4D97-AF65-F5344CB8AC3E}">
        <p14:creationId xmlns:p14="http://schemas.microsoft.com/office/powerpoint/2010/main" val="833607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21</a:t>
            </a:fld>
            <a:endParaRPr lang="en-US" dirty="0"/>
          </a:p>
        </p:txBody>
      </p:sp>
    </p:spTree>
    <p:extLst>
      <p:ext uri="{BB962C8B-B14F-4D97-AF65-F5344CB8AC3E}">
        <p14:creationId xmlns:p14="http://schemas.microsoft.com/office/powerpoint/2010/main" val="270357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25</a:t>
            </a:fld>
            <a:endParaRPr lang="en-US" dirty="0"/>
          </a:p>
        </p:txBody>
      </p:sp>
    </p:spTree>
    <p:extLst>
      <p:ext uri="{BB962C8B-B14F-4D97-AF65-F5344CB8AC3E}">
        <p14:creationId xmlns:p14="http://schemas.microsoft.com/office/powerpoint/2010/main" val="59601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0C6D3C-9EB0-4F2C-9026-3887D1CDB44E}" type="slidenum">
              <a:rPr lang="en-US" smtClean="0"/>
              <a:t>29</a:t>
            </a:fld>
            <a:endParaRPr lang="en-US" dirty="0"/>
          </a:p>
        </p:txBody>
      </p:sp>
    </p:spTree>
    <p:extLst>
      <p:ext uri="{BB962C8B-B14F-4D97-AF65-F5344CB8AC3E}">
        <p14:creationId xmlns:p14="http://schemas.microsoft.com/office/powerpoint/2010/main" val="3684380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36</a:t>
            </a:fld>
            <a:endParaRPr lang="en-US" dirty="0"/>
          </a:p>
        </p:txBody>
      </p:sp>
    </p:spTree>
    <p:extLst>
      <p:ext uri="{BB962C8B-B14F-4D97-AF65-F5344CB8AC3E}">
        <p14:creationId xmlns:p14="http://schemas.microsoft.com/office/powerpoint/2010/main" val="545498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DB59B-633B-13FD-F607-EAEEE5F7CE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49749C-69CE-C8D0-B144-D5D11EBEA4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4677D5-EF87-649B-2505-736B65A10CC1}"/>
              </a:ext>
            </a:extLst>
          </p:cNvPr>
          <p:cNvSpPr>
            <a:spLocks noGrp="1"/>
          </p:cNvSpPr>
          <p:nvPr>
            <p:ph type="dt" sz="half" idx="10"/>
          </p:nvPr>
        </p:nvSpPr>
        <p:spPr/>
        <p:txBody>
          <a:bodyPr/>
          <a:lstStyle/>
          <a:p>
            <a:fld id="{1F666953-D140-43F5-B256-F58DA1E75014}" type="datetimeFigureOut">
              <a:rPr lang="en-US" smtClean="0"/>
              <a:t>6/4/2024</a:t>
            </a:fld>
            <a:endParaRPr lang="en-US"/>
          </a:p>
        </p:txBody>
      </p:sp>
      <p:sp>
        <p:nvSpPr>
          <p:cNvPr id="5" name="Footer Placeholder 4">
            <a:extLst>
              <a:ext uri="{FF2B5EF4-FFF2-40B4-BE49-F238E27FC236}">
                <a16:creationId xmlns:a16="http://schemas.microsoft.com/office/drawing/2014/main" id="{DB364BC4-8153-0BBE-5BD0-6FC1A0BE1294}"/>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C4FD771C-D56E-D49D-B1D4-DFE00D6A9D52}"/>
              </a:ext>
            </a:extLst>
          </p:cNvPr>
          <p:cNvSpPr>
            <a:spLocks noGrp="1"/>
          </p:cNvSpPr>
          <p:nvPr>
            <p:ph type="sldNum" sz="quarter" idx="12"/>
          </p:nvPr>
        </p:nvSpPr>
        <p:spPr/>
        <p:txBody>
          <a:body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375145590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064A9-523A-F5EC-977F-4FB036ECF9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572405-A94C-BE71-7F26-C9D78B29DF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E6AA06-BD76-154F-A302-54B05706732B}"/>
              </a:ext>
            </a:extLst>
          </p:cNvPr>
          <p:cNvSpPr>
            <a:spLocks noGrp="1"/>
          </p:cNvSpPr>
          <p:nvPr>
            <p:ph type="dt" sz="half" idx="10"/>
          </p:nvPr>
        </p:nvSpPr>
        <p:spPr/>
        <p:txBody>
          <a:bodyPr/>
          <a:lstStyle/>
          <a:p>
            <a:fld id="{1F666953-D140-43F5-B256-F58DA1E75014}" type="datetimeFigureOut">
              <a:rPr lang="en-US" smtClean="0"/>
              <a:t>6/4/2024</a:t>
            </a:fld>
            <a:endParaRPr lang="en-US"/>
          </a:p>
        </p:txBody>
      </p:sp>
      <p:sp>
        <p:nvSpPr>
          <p:cNvPr id="5" name="Footer Placeholder 4">
            <a:extLst>
              <a:ext uri="{FF2B5EF4-FFF2-40B4-BE49-F238E27FC236}">
                <a16:creationId xmlns:a16="http://schemas.microsoft.com/office/drawing/2014/main" id="{0EEA970B-860D-32EC-810E-91A3B6E01C40}"/>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2760647D-274E-D5EE-D9CA-644680F56782}"/>
              </a:ext>
            </a:extLst>
          </p:cNvPr>
          <p:cNvSpPr>
            <a:spLocks noGrp="1"/>
          </p:cNvSpPr>
          <p:nvPr>
            <p:ph type="sldNum" sz="quarter" idx="12"/>
          </p:nvPr>
        </p:nvSpPr>
        <p:spPr/>
        <p:txBody>
          <a:body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370756059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913E4-50E4-C827-3DF2-69077656A6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827350-FA6B-CAED-784A-4A544B7B8D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EB32FC-6C73-66F9-584B-1575FCC4B838}"/>
              </a:ext>
            </a:extLst>
          </p:cNvPr>
          <p:cNvSpPr>
            <a:spLocks noGrp="1"/>
          </p:cNvSpPr>
          <p:nvPr>
            <p:ph type="dt" sz="half" idx="10"/>
          </p:nvPr>
        </p:nvSpPr>
        <p:spPr/>
        <p:txBody>
          <a:bodyPr/>
          <a:lstStyle/>
          <a:p>
            <a:fld id="{1F666953-D140-43F5-B256-F58DA1E75014}" type="datetimeFigureOut">
              <a:rPr lang="en-US" smtClean="0"/>
              <a:t>6/4/2024</a:t>
            </a:fld>
            <a:endParaRPr lang="en-US"/>
          </a:p>
        </p:txBody>
      </p:sp>
      <p:sp>
        <p:nvSpPr>
          <p:cNvPr id="5" name="Footer Placeholder 4">
            <a:extLst>
              <a:ext uri="{FF2B5EF4-FFF2-40B4-BE49-F238E27FC236}">
                <a16:creationId xmlns:a16="http://schemas.microsoft.com/office/drawing/2014/main" id="{0CD1E5F1-62E8-4D07-EF46-60C99F21DCAA}"/>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0119F1A0-1713-0F45-5195-D7BF0B222F3F}"/>
              </a:ext>
            </a:extLst>
          </p:cNvPr>
          <p:cNvSpPr>
            <a:spLocks noGrp="1"/>
          </p:cNvSpPr>
          <p:nvPr>
            <p:ph type="sldNum" sz="quarter" idx="12"/>
          </p:nvPr>
        </p:nvSpPr>
        <p:spPr/>
        <p:txBody>
          <a:body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200661071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8DA66-DBF3-26A3-0F0B-FAB0062BD2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870E9A-2E22-FC1E-7B1E-696B2E3854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1D362E-825D-65F4-BB78-C71C5C2D99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6A88CA-9AD6-40F9-2B17-333DAA1303F6}"/>
              </a:ext>
            </a:extLst>
          </p:cNvPr>
          <p:cNvSpPr>
            <a:spLocks noGrp="1"/>
          </p:cNvSpPr>
          <p:nvPr>
            <p:ph type="dt" sz="half" idx="10"/>
          </p:nvPr>
        </p:nvSpPr>
        <p:spPr/>
        <p:txBody>
          <a:bodyPr/>
          <a:lstStyle/>
          <a:p>
            <a:fld id="{568764AD-3A0F-43DA-B7E4-CE451A9666CA}" type="datetimeFigureOut">
              <a:rPr lang="en-US" smtClean="0"/>
              <a:t>6/4/2024</a:t>
            </a:fld>
            <a:endParaRPr lang="en-US"/>
          </a:p>
        </p:txBody>
      </p:sp>
      <p:sp>
        <p:nvSpPr>
          <p:cNvPr id="6" name="Footer Placeholder 5">
            <a:extLst>
              <a:ext uri="{FF2B5EF4-FFF2-40B4-BE49-F238E27FC236}">
                <a16:creationId xmlns:a16="http://schemas.microsoft.com/office/drawing/2014/main" id="{69D3A465-3649-4C47-4854-29DAD4C099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B86C72-9B3E-A5DF-FD44-56789C3A3A47}"/>
              </a:ext>
            </a:extLst>
          </p:cNvPr>
          <p:cNvSpPr>
            <a:spLocks noGrp="1"/>
          </p:cNvSpPr>
          <p:nvPr>
            <p:ph type="sldNum" sz="quarter" idx="12"/>
          </p:nvPr>
        </p:nvSpPr>
        <p:spPr/>
        <p:txBody>
          <a:bodyPr/>
          <a:lstStyle/>
          <a:p>
            <a:fld id="{B41B5E2E-6B6F-4C11-BF7E-DB2366B5A404}" type="slidenum">
              <a:rPr lang="en-US" smtClean="0"/>
              <a:t>‹#›</a:t>
            </a:fld>
            <a:endParaRPr lang="en-US"/>
          </a:p>
        </p:txBody>
      </p:sp>
    </p:spTree>
    <p:extLst>
      <p:ext uri="{BB962C8B-B14F-4D97-AF65-F5344CB8AC3E}">
        <p14:creationId xmlns:p14="http://schemas.microsoft.com/office/powerpoint/2010/main" val="3398535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8D0E5-FC1C-48E6-488C-A27806139B8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3E7EBB-D19A-3CD3-CABD-54C8AD92DA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CD8D44-220E-B331-3B29-2151C57B4C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0B9509-E4CE-44C0-5209-85C701BF9D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5E157B-7B03-7978-AD07-D5160697C5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FE3161-1DD2-D793-5593-C85BAC3FADCD}"/>
              </a:ext>
            </a:extLst>
          </p:cNvPr>
          <p:cNvSpPr>
            <a:spLocks noGrp="1"/>
          </p:cNvSpPr>
          <p:nvPr>
            <p:ph type="dt" sz="half" idx="10"/>
          </p:nvPr>
        </p:nvSpPr>
        <p:spPr/>
        <p:txBody>
          <a:bodyPr/>
          <a:lstStyle/>
          <a:p>
            <a:fld id="{568764AD-3A0F-43DA-B7E4-CE451A9666CA}" type="datetimeFigureOut">
              <a:rPr lang="en-US" smtClean="0"/>
              <a:t>6/4/2024</a:t>
            </a:fld>
            <a:endParaRPr lang="en-US"/>
          </a:p>
        </p:txBody>
      </p:sp>
      <p:sp>
        <p:nvSpPr>
          <p:cNvPr id="8" name="Footer Placeholder 7">
            <a:extLst>
              <a:ext uri="{FF2B5EF4-FFF2-40B4-BE49-F238E27FC236}">
                <a16:creationId xmlns:a16="http://schemas.microsoft.com/office/drawing/2014/main" id="{3C48188D-AFBA-57B2-C9C2-827D715D94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D8E228C-33D4-D311-3E3B-C36F62D17451}"/>
              </a:ext>
            </a:extLst>
          </p:cNvPr>
          <p:cNvSpPr>
            <a:spLocks noGrp="1"/>
          </p:cNvSpPr>
          <p:nvPr>
            <p:ph type="sldNum" sz="quarter" idx="12"/>
          </p:nvPr>
        </p:nvSpPr>
        <p:spPr/>
        <p:txBody>
          <a:bodyPr/>
          <a:lstStyle/>
          <a:p>
            <a:fld id="{B41B5E2E-6B6F-4C11-BF7E-DB2366B5A404}" type="slidenum">
              <a:rPr lang="en-US" smtClean="0"/>
              <a:t>‹#›</a:t>
            </a:fld>
            <a:endParaRPr lang="en-US"/>
          </a:p>
        </p:txBody>
      </p:sp>
    </p:spTree>
    <p:extLst>
      <p:ext uri="{BB962C8B-B14F-4D97-AF65-F5344CB8AC3E}">
        <p14:creationId xmlns:p14="http://schemas.microsoft.com/office/powerpoint/2010/main" val="3241580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2AE9B-00B1-BE2E-5CCF-A86570481F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15E053-0679-745B-4C57-024F1E064E94}"/>
              </a:ext>
            </a:extLst>
          </p:cNvPr>
          <p:cNvSpPr>
            <a:spLocks noGrp="1"/>
          </p:cNvSpPr>
          <p:nvPr>
            <p:ph type="dt" sz="half" idx="10"/>
          </p:nvPr>
        </p:nvSpPr>
        <p:spPr/>
        <p:txBody>
          <a:bodyPr/>
          <a:lstStyle/>
          <a:p>
            <a:fld id="{1F666953-D140-43F5-B256-F58DA1E75014}" type="datetimeFigureOut">
              <a:rPr lang="en-US" smtClean="0"/>
              <a:t>6/4/2024</a:t>
            </a:fld>
            <a:endParaRPr lang="en-US"/>
          </a:p>
        </p:txBody>
      </p:sp>
      <p:sp>
        <p:nvSpPr>
          <p:cNvPr id="4" name="Footer Placeholder 3">
            <a:extLst>
              <a:ext uri="{FF2B5EF4-FFF2-40B4-BE49-F238E27FC236}">
                <a16:creationId xmlns:a16="http://schemas.microsoft.com/office/drawing/2014/main" id="{A629BC31-1F64-C4B5-290A-C60E9F91DFC4}"/>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DE551148-4848-A492-EA5E-551E2EEB7D3C}"/>
              </a:ext>
            </a:extLst>
          </p:cNvPr>
          <p:cNvSpPr>
            <a:spLocks noGrp="1"/>
          </p:cNvSpPr>
          <p:nvPr>
            <p:ph type="sldNum" sz="quarter" idx="12"/>
          </p:nvPr>
        </p:nvSpPr>
        <p:spPr/>
        <p:txBody>
          <a:body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352799378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67EE0F-FDC9-A9E6-46D1-9717F51BD7B9}"/>
              </a:ext>
            </a:extLst>
          </p:cNvPr>
          <p:cNvSpPr>
            <a:spLocks noGrp="1"/>
          </p:cNvSpPr>
          <p:nvPr>
            <p:ph type="dt" sz="half" idx="10"/>
          </p:nvPr>
        </p:nvSpPr>
        <p:spPr/>
        <p:txBody>
          <a:bodyPr/>
          <a:lstStyle/>
          <a:p>
            <a:fld id="{1F666953-D140-43F5-B256-F58DA1E75014}" type="datetimeFigureOut">
              <a:rPr lang="en-US" smtClean="0"/>
              <a:t>6/4/2024</a:t>
            </a:fld>
            <a:endParaRPr lang="en-US"/>
          </a:p>
        </p:txBody>
      </p:sp>
      <p:sp>
        <p:nvSpPr>
          <p:cNvPr id="3" name="Footer Placeholder 2">
            <a:extLst>
              <a:ext uri="{FF2B5EF4-FFF2-40B4-BE49-F238E27FC236}">
                <a16:creationId xmlns:a16="http://schemas.microsoft.com/office/drawing/2014/main" id="{D3A136BA-C50D-26A8-C22D-FB187BD0C169}"/>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D942A633-C823-2B12-ED19-FF2141548A08}"/>
              </a:ext>
            </a:extLst>
          </p:cNvPr>
          <p:cNvSpPr>
            <a:spLocks noGrp="1"/>
          </p:cNvSpPr>
          <p:nvPr>
            <p:ph type="sldNum" sz="quarter" idx="12"/>
          </p:nvPr>
        </p:nvSpPr>
        <p:spPr/>
        <p:txBody>
          <a:body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334248438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5E48-DDB7-1939-8543-174AF04FBB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1AD46E-B294-50BB-A2C2-861865B268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64642D-72FC-229B-1AD1-6994CCA40E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B6108C-BB31-67EE-B7F0-70A8282BE47F}"/>
              </a:ext>
            </a:extLst>
          </p:cNvPr>
          <p:cNvSpPr>
            <a:spLocks noGrp="1"/>
          </p:cNvSpPr>
          <p:nvPr>
            <p:ph type="dt" sz="half" idx="10"/>
          </p:nvPr>
        </p:nvSpPr>
        <p:spPr/>
        <p:txBody>
          <a:bodyPr/>
          <a:lstStyle/>
          <a:p>
            <a:fld id="{1F666953-D140-43F5-B256-F58DA1E75014}" type="datetimeFigureOut">
              <a:rPr lang="en-US" smtClean="0"/>
              <a:t>6/4/2024</a:t>
            </a:fld>
            <a:endParaRPr lang="en-US"/>
          </a:p>
        </p:txBody>
      </p:sp>
      <p:sp>
        <p:nvSpPr>
          <p:cNvPr id="6" name="Footer Placeholder 5">
            <a:extLst>
              <a:ext uri="{FF2B5EF4-FFF2-40B4-BE49-F238E27FC236}">
                <a16:creationId xmlns:a16="http://schemas.microsoft.com/office/drawing/2014/main" id="{4105660D-D551-FD03-891D-F6CE8ED73F70}"/>
              </a:ext>
            </a:extLst>
          </p:cNvPr>
          <p:cNvSpPr>
            <a:spLocks noGrp="1"/>
          </p:cNvSpPr>
          <p:nvPr>
            <p:ph type="ftr" sz="quarter" idx="11"/>
          </p:nvPr>
        </p:nvSpPr>
        <p:spPr/>
        <p:txBody>
          <a:bodyPr/>
          <a:lstStyle/>
          <a:p>
            <a:endParaRPr lang="en-US" noProof="0" dirty="0"/>
          </a:p>
        </p:txBody>
      </p:sp>
      <p:sp>
        <p:nvSpPr>
          <p:cNvPr id="7" name="Slide Number Placeholder 6">
            <a:extLst>
              <a:ext uri="{FF2B5EF4-FFF2-40B4-BE49-F238E27FC236}">
                <a16:creationId xmlns:a16="http://schemas.microsoft.com/office/drawing/2014/main" id="{4E59F924-99A3-065B-B69B-EC81B987F3C0}"/>
              </a:ext>
            </a:extLst>
          </p:cNvPr>
          <p:cNvSpPr>
            <a:spLocks noGrp="1"/>
          </p:cNvSpPr>
          <p:nvPr>
            <p:ph type="sldNum" sz="quarter" idx="12"/>
          </p:nvPr>
        </p:nvSpPr>
        <p:spPr/>
        <p:txBody>
          <a:body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123071490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C6C5B-27D1-8733-2FFA-E734C72204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E97F9F-56FC-3CC4-E0DD-791204FAF1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B7156B-22C0-15C0-B0D8-24B1FC853B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9C3639-5D2E-6863-72A6-5B5570E32C18}"/>
              </a:ext>
            </a:extLst>
          </p:cNvPr>
          <p:cNvSpPr>
            <a:spLocks noGrp="1"/>
          </p:cNvSpPr>
          <p:nvPr>
            <p:ph type="dt" sz="half" idx="10"/>
          </p:nvPr>
        </p:nvSpPr>
        <p:spPr/>
        <p:txBody>
          <a:bodyPr/>
          <a:lstStyle/>
          <a:p>
            <a:fld id="{1F666953-D140-43F5-B256-F58DA1E75014}" type="datetimeFigureOut">
              <a:rPr lang="en-US" smtClean="0"/>
              <a:t>6/4/2024</a:t>
            </a:fld>
            <a:endParaRPr lang="en-US"/>
          </a:p>
        </p:txBody>
      </p:sp>
      <p:sp>
        <p:nvSpPr>
          <p:cNvPr id="6" name="Footer Placeholder 5">
            <a:extLst>
              <a:ext uri="{FF2B5EF4-FFF2-40B4-BE49-F238E27FC236}">
                <a16:creationId xmlns:a16="http://schemas.microsoft.com/office/drawing/2014/main" id="{335AD848-12DC-1AF4-ECE0-12C46C24CD3B}"/>
              </a:ext>
            </a:extLst>
          </p:cNvPr>
          <p:cNvSpPr>
            <a:spLocks noGrp="1"/>
          </p:cNvSpPr>
          <p:nvPr>
            <p:ph type="ftr" sz="quarter" idx="11"/>
          </p:nvPr>
        </p:nvSpPr>
        <p:spPr/>
        <p:txBody>
          <a:bodyPr/>
          <a:lstStyle/>
          <a:p>
            <a:endParaRPr lang="en-US" noProof="0" dirty="0"/>
          </a:p>
        </p:txBody>
      </p:sp>
      <p:sp>
        <p:nvSpPr>
          <p:cNvPr id="7" name="Slide Number Placeholder 6">
            <a:extLst>
              <a:ext uri="{FF2B5EF4-FFF2-40B4-BE49-F238E27FC236}">
                <a16:creationId xmlns:a16="http://schemas.microsoft.com/office/drawing/2014/main" id="{B660F06F-D8B5-4DB8-821C-BE0B407898A4}"/>
              </a:ext>
            </a:extLst>
          </p:cNvPr>
          <p:cNvSpPr>
            <a:spLocks noGrp="1"/>
          </p:cNvSpPr>
          <p:nvPr>
            <p:ph type="sldNum" sz="quarter" idx="12"/>
          </p:nvPr>
        </p:nvSpPr>
        <p:spPr/>
        <p:txBody>
          <a:body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324876235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3F588-5119-C52B-476C-755A0D4BED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E0D62A-D99E-5970-F67F-02F5F20894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FF132-AE72-6CBF-F9FD-E43E313F6B6F}"/>
              </a:ext>
            </a:extLst>
          </p:cNvPr>
          <p:cNvSpPr>
            <a:spLocks noGrp="1"/>
          </p:cNvSpPr>
          <p:nvPr>
            <p:ph type="dt" sz="half" idx="10"/>
          </p:nvPr>
        </p:nvSpPr>
        <p:spPr/>
        <p:txBody>
          <a:bodyPr/>
          <a:lstStyle/>
          <a:p>
            <a:fld id="{1F666953-D140-43F5-B256-F58DA1E75014}" type="datetimeFigureOut">
              <a:rPr lang="en-US" smtClean="0"/>
              <a:t>6/4/2024</a:t>
            </a:fld>
            <a:endParaRPr lang="en-US"/>
          </a:p>
        </p:txBody>
      </p:sp>
      <p:sp>
        <p:nvSpPr>
          <p:cNvPr id="5" name="Footer Placeholder 4">
            <a:extLst>
              <a:ext uri="{FF2B5EF4-FFF2-40B4-BE49-F238E27FC236}">
                <a16:creationId xmlns:a16="http://schemas.microsoft.com/office/drawing/2014/main" id="{98C20463-EC0D-93E7-23FB-99F2F278D9EE}"/>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B58082B9-2F84-C5B5-EC15-8AB75124569B}"/>
              </a:ext>
            </a:extLst>
          </p:cNvPr>
          <p:cNvSpPr>
            <a:spLocks noGrp="1"/>
          </p:cNvSpPr>
          <p:nvPr>
            <p:ph type="sldNum" sz="quarter" idx="12"/>
          </p:nvPr>
        </p:nvSpPr>
        <p:spPr/>
        <p:txBody>
          <a:body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71116279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723596-4F45-2CB0-898F-0EE1968EE45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882C99-8C2A-86C1-36EB-D1FB7E85AD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5F6582-BC00-C0C6-8962-A95CEF873B45}"/>
              </a:ext>
            </a:extLst>
          </p:cNvPr>
          <p:cNvSpPr>
            <a:spLocks noGrp="1"/>
          </p:cNvSpPr>
          <p:nvPr>
            <p:ph type="dt" sz="half" idx="10"/>
          </p:nvPr>
        </p:nvSpPr>
        <p:spPr/>
        <p:txBody>
          <a:bodyPr/>
          <a:lstStyle/>
          <a:p>
            <a:fld id="{1F666953-D140-43F5-B256-F58DA1E75014}" type="datetimeFigureOut">
              <a:rPr lang="en-US" smtClean="0"/>
              <a:t>6/4/2024</a:t>
            </a:fld>
            <a:endParaRPr lang="en-US"/>
          </a:p>
        </p:txBody>
      </p:sp>
      <p:sp>
        <p:nvSpPr>
          <p:cNvPr id="5" name="Footer Placeholder 4">
            <a:extLst>
              <a:ext uri="{FF2B5EF4-FFF2-40B4-BE49-F238E27FC236}">
                <a16:creationId xmlns:a16="http://schemas.microsoft.com/office/drawing/2014/main" id="{2DD7AFCB-6CBA-E06D-270C-269941685F25}"/>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2E7FD30C-2D2A-563B-647E-79874BDEE91D}"/>
              </a:ext>
            </a:extLst>
          </p:cNvPr>
          <p:cNvSpPr>
            <a:spLocks noGrp="1"/>
          </p:cNvSpPr>
          <p:nvPr>
            <p:ph type="sldNum" sz="quarter" idx="12"/>
          </p:nvPr>
        </p:nvSpPr>
        <p:spPr/>
        <p:txBody>
          <a:body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385699990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612000" tIns="0" anchor="ctr"/>
          <a:lstStyle>
            <a:lvl1pPr marL="0" indent="0" algn="l">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AD90A062-54B3-47F2-9D6A-5BC9575208D2}"/>
              </a:ext>
            </a:extLst>
          </p:cNvPr>
          <p:cNvSpPr>
            <a:spLocks noGrp="1"/>
          </p:cNvSpPr>
          <p:nvPr>
            <p:ph type="ctrTitle"/>
          </p:nvPr>
        </p:nvSpPr>
        <p:spPr>
          <a:xfrm>
            <a:off x="2520000" y="0"/>
            <a:ext cx="9672000" cy="6857999"/>
          </a:xfrm>
          <a:solidFill>
            <a:schemeClr val="tx2">
              <a:alpha val="70000"/>
            </a:schemeClr>
          </a:solidFill>
        </p:spPr>
        <p:txBody>
          <a:bodyPr lIns="1116000" rIns="180000" anchor="ctr"/>
          <a:lstStyle>
            <a:lvl1pPr algn="l">
              <a:defRPr sz="500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5C97F3D-57FA-4E82-9EEC-E93088055A15}"/>
              </a:ext>
            </a:extLst>
          </p:cNvPr>
          <p:cNvSpPr>
            <a:spLocks noGrp="1"/>
          </p:cNvSpPr>
          <p:nvPr>
            <p:ph type="subTitle" idx="1"/>
          </p:nvPr>
        </p:nvSpPr>
        <p:spPr>
          <a:xfrm>
            <a:off x="3600000" y="4276447"/>
            <a:ext cx="5161550" cy="620016"/>
          </a:xfrm>
          <a:gradFill>
            <a:gsLst>
              <a:gs pos="0">
                <a:schemeClr val="tx2"/>
              </a:gs>
              <a:gs pos="100000">
                <a:schemeClr val="accent2"/>
              </a:gs>
            </a:gsLst>
            <a:lin ang="14400000" scaled="0"/>
          </a:gradFill>
        </p:spPr>
        <p:txBody>
          <a:bodyPr lIns="144000" anchor="ctr"/>
          <a:lstStyle>
            <a:lvl1pPr marL="0" indent="0" algn="l">
              <a:buNone/>
              <a:defRPr sz="2400" b="1" i="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Footer Placeholder 6">
            <a:extLst>
              <a:ext uri="{FF2B5EF4-FFF2-40B4-BE49-F238E27FC236}">
                <a16:creationId xmlns:a16="http://schemas.microsoft.com/office/drawing/2014/main" id="{E31775C8-C7F0-4EC5-A9C0-53AE3A0C5F7B}"/>
              </a:ext>
            </a:extLst>
          </p:cNvPr>
          <p:cNvSpPr>
            <a:spLocks noGrp="1"/>
          </p:cNvSpPr>
          <p:nvPr>
            <p:ph type="ftr" sz="quarter" idx="10"/>
          </p:nvPr>
        </p:nvSpPr>
        <p:spPr>
          <a:xfrm>
            <a:off x="3600000" y="6262080"/>
            <a:ext cx="7560000" cy="360000"/>
          </a:xfrm>
        </p:spPr>
        <p:txBody>
          <a:bodyPr/>
          <a:lstStyle/>
          <a:p>
            <a:endParaRPr lang="en-US" dirty="0"/>
          </a:p>
        </p:txBody>
      </p:sp>
      <p:sp>
        <p:nvSpPr>
          <p:cNvPr id="8" name="Slide Number Placeholder 7">
            <a:extLst>
              <a:ext uri="{FF2B5EF4-FFF2-40B4-BE49-F238E27FC236}">
                <a16:creationId xmlns:a16="http://schemas.microsoft.com/office/drawing/2014/main" id="{9E8B0AE2-DA19-49E2-AC81-5272385D304C}"/>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val="2236408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75689F-8B6B-4484-8064-90B4D8FB7C72}"/>
              </a:ext>
            </a:extLst>
          </p:cNvPr>
          <p:cNvSpPr>
            <a:spLocks noGrp="1"/>
          </p:cNvSpPr>
          <p:nvPr>
            <p:ph type="body" sz="quarter" idx="13" hasCustomPrompt="1"/>
          </p:nvPr>
        </p:nvSpPr>
        <p:spPr>
          <a:xfrm>
            <a:off x="1147343" y="2731933"/>
            <a:ext cx="6903253" cy="3350673"/>
          </a:xfrm>
          <a:gradFill>
            <a:gsLst>
              <a:gs pos="0">
                <a:schemeClr val="tx2"/>
              </a:gs>
              <a:gs pos="100000">
                <a:schemeClr val="accent2"/>
              </a:gs>
            </a:gsLst>
            <a:lin ang="14400000" scaled="0"/>
          </a:gradFill>
        </p:spPr>
        <p:txBody>
          <a:bodyPr lIns="576000" tIns="1872000" rIns="576000"/>
          <a:lstStyle>
            <a:lvl1pPr marL="0" indent="0">
              <a:lnSpc>
                <a:spcPts val="2000"/>
              </a:lnSpc>
              <a:buNone/>
              <a:defRPr>
                <a:solidFill>
                  <a:schemeClr val="bg1"/>
                </a:solidFill>
              </a:defRPr>
            </a:lvl1pPr>
          </a:lstStyle>
          <a:p>
            <a:pPr lvl="0"/>
            <a:r>
              <a:rPr lang="en-US" dirty="0"/>
              <a:t>Describe Your Big Idea</a:t>
            </a:r>
          </a:p>
        </p:txBody>
      </p:sp>
      <p:sp>
        <p:nvSpPr>
          <p:cNvPr id="21" name="Picture Placeholder 20">
            <a:extLst>
              <a:ext uri="{FF2B5EF4-FFF2-40B4-BE49-F238E27FC236}">
                <a16:creationId xmlns:a16="http://schemas.microsoft.com/office/drawing/2014/main" id="{C57B9832-0120-4094-8C27-082E3533C5DC}"/>
              </a:ext>
            </a:extLst>
          </p:cNvPr>
          <p:cNvSpPr>
            <a:spLocks noGrp="1"/>
          </p:cNvSpPr>
          <p:nvPr>
            <p:ph type="pic" sz="quarter" idx="12" hasCustomPrompt="1"/>
          </p:nvPr>
        </p:nvSpPr>
        <p:spPr>
          <a:xfrm>
            <a:off x="0" y="0"/>
            <a:ext cx="12012000" cy="6858000"/>
          </a:xfrm>
          <a:custGeom>
            <a:avLst/>
            <a:gdLst>
              <a:gd name="connsiteX0" fmla="*/ 0 w 12012000"/>
              <a:gd name="connsiteY0" fmla="*/ 0 h 6858000"/>
              <a:gd name="connsiteX1" fmla="*/ 8592000 w 12012000"/>
              <a:gd name="connsiteY1" fmla="*/ 0 h 6858000"/>
              <a:gd name="connsiteX2" fmla="*/ 8592000 w 12012000"/>
              <a:gd name="connsiteY2" fmla="*/ 180000 h 6858000"/>
              <a:gd name="connsiteX3" fmla="*/ 12012000 w 12012000"/>
              <a:gd name="connsiteY3" fmla="*/ 180000 h 6858000"/>
              <a:gd name="connsiteX4" fmla="*/ 12012000 w 12012000"/>
              <a:gd name="connsiteY4" fmla="*/ 6678000 h 6858000"/>
              <a:gd name="connsiteX5" fmla="*/ 8592000 w 12012000"/>
              <a:gd name="connsiteY5" fmla="*/ 6678000 h 6858000"/>
              <a:gd name="connsiteX6" fmla="*/ 8592000 w 12012000"/>
              <a:gd name="connsiteY6" fmla="*/ 6858000 h 6858000"/>
              <a:gd name="connsiteX7" fmla="*/ 0 w 1201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12000" h="6858000">
                <a:moveTo>
                  <a:pt x="0" y="0"/>
                </a:moveTo>
                <a:lnTo>
                  <a:pt x="8592000" y="0"/>
                </a:lnTo>
                <a:lnTo>
                  <a:pt x="8592000" y="180000"/>
                </a:lnTo>
                <a:lnTo>
                  <a:pt x="12012000" y="180000"/>
                </a:lnTo>
                <a:lnTo>
                  <a:pt x="12012000" y="6678000"/>
                </a:lnTo>
                <a:lnTo>
                  <a:pt x="8592000" y="6678000"/>
                </a:lnTo>
                <a:lnTo>
                  <a:pt x="8592000" y="6858000"/>
                </a:lnTo>
                <a:lnTo>
                  <a:pt x="0" y="6858000"/>
                </a:lnTo>
                <a:close/>
              </a:path>
            </a:pathLst>
          </a:custGeom>
          <a:noFill/>
        </p:spPr>
        <p:txBody>
          <a:bodyPr wrap="square" lIns="0" tIns="0" rIns="612000" anchor="ctr">
            <a:noAutofit/>
          </a:bodyPr>
          <a:lstStyle>
            <a:lvl1pPr marL="0" indent="0" algn="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a:xfrm>
            <a:off x="683999" y="6262080"/>
            <a:ext cx="6190934" cy="360000"/>
          </a:xfrm>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a:solidFill>
            <a:schemeClr val="tx2"/>
          </a:solidFill>
        </p:spPr>
        <p:txBody>
          <a:bodyPr/>
          <a:lstStyle>
            <a:lvl1pPr>
              <a:defRPr>
                <a:solidFill>
                  <a:schemeClr val="bg1"/>
                </a:solidFill>
              </a:defRPr>
            </a:lvl1pPr>
          </a:lstStyle>
          <a:p>
            <a:fld id="{EECC7194-A4D0-457B-9D3E-53681723AFF7}" type="slidenum">
              <a:rPr lang="en-US" smtClean="0"/>
              <a:pPr/>
              <a:t>‹#›</a:t>
            </a:fld>
            <a:endParaRPr lang="en-US" dirty="0"/>
          </a:p>
        </p:txBody>
      </p:sp>
      <p:sp>
        <p:nvSpPr>
          <p:cNvPr id="12" name="Title 11">
            <a:extLst>
              <a:ext uri="{FF2B5EF4-FFF2-40B4-BE49-F238E27FC236}">
                <a16:creationId xmlns:a16="http://schemas.microsoft.com/office/drawing/2014/main" id="{EAF90A48-1BFB-4A19-9A1C-2851879F9E8F}"/>
              </a:ext>
            </a:extLst>
          </p:cNvPr>
          <p:cNvSpPr>
            <a:spLocks noGrp="1"/>
          </p:cNvSpPr>
          <p:nvPr>
            <p:ph type="title"/>
          </p:nvPr>
        </p:nvSpPr>
        <p:spPr>
          <a:xfrm>
            <a:off x="1749778" y="3096087"/>
            <a:ext cx="5455750" cy="1008000"/>
          </a:xfrm>
        </p:spPr>
        <p:txBody>
          <a:bodyPr/>
          <a:lstStyle>
            <a:lvl1pPr>
              <a:defRPr sz="4000" cap="all" baseline="0">
                <a:solidFill>
                  <a:schemeClr val="bg1"/>
                </a:solidFill>
              </a:defRPr>
            </a:lvl1pPr>
          </a:lstStyle>
          <a:p>
            <a:r>
              <a:rPr lang="en-US"/>
              <a:t>Click to edit Master title style</a:t>
            </a:r>
            <a:endParaRPr lang="en-US" dirty="0"/>
          </a:p>
        </p:txBody>
      </p:sp>
      <p:sp>
        <p:nvSpPr>
          <p:cNvPr id="19" name="Freeform: Shape 18">
            <a:extLst>
              <a:ext uri="{FF2B5EF4-FFF2-40B4-BE49-F238E27FC236}">
                <a16:creationId xmlns:a16="http://schemas.microsoft.com/office/drawing/2014/main" id="{C9E79024-4B2E-43B0-8607-196181AB731F}"/>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82881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val="2146369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 X Number &amp; Icon">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67CE6DD-011B-4E2D-9E8A-EFF414E39EEA}"/>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9" name="Freeform: Shape 8">
            <a:extLst>
              <a:ext uri="{FF2B5EF4-FFF2-40B4-BE49-F238E27FC236}">
                <a16:creationId xmlns:a16="http://schemas.microsoft.com/office/drawing/2014/main" id="{C6E75A4B-2655-4B0E-8D3B-0068F57D3D9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49F266E5-40A6-4643-B9AC-B38F27256371}"/>
              </a:ext>
            </a:extLst>
          </p:cNvPr>
          <p:cNvSpPr>
            <a:spLocks noGrp="1"/>
          </p:cNvSpPr>
          <p:nvPr>
            <p:ph type="body" sz="quarter" idx="13" hasCustomPrompt="1"/>
          </p:nvPr>
        </p:nvSpPr>
        <p:spPr>
          <a:xfrm>
            <a:off x="6842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1" name="Text Placeholder 10">
            <a:extLst>
              <a:ext uri="{FF2B5EF4-FFF2-40B4-BE49-F238E27FC236}">
                <a16:creationId xmlns:a16="http://schemas.microsoft.com/office/drawing/2014/main" id="{1CB790CB-E4F5-4B61-A03E-1CA0C32E3F17}"/>
              </a:ext>
            </a:extLst>
          </p:cNvPr>
          <p:cNvSpPr>
            <a:spLocks noGrp="1"/>
          </p:cNvSpPr>
          <p:nvPr>
            <p:ph type="body" sz="quarter" idx="14" hasCustomPrompt="1"/>
          </p:nvPr>
        </p:nvSpPr>
        <p:spPr>
          <a:xfrm>
            <a:off x="5104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2" name="Text Placeholder 4">
            <a:extLst>
              <a:ext uri="{FF2B5EF4-FFF2-40B4-BE49-F238E27FC236}">
                <a16:creationId xmlns:a16="http://schemas.microsoft.com/office/drawing/2014/main" id="{B570684C-B743-402E-8778-A65199577106}"/>
              </a:ext>
            </a:extLst>
          </p:cNvPr>
          <p:cNvSpPr>
            <a:spLocks noGrp="1"/>
          </p:cNvSpPr>
          <p:nvPr>
            <p:ph type="body" sz="quarter" idx="15" hasCustomPrompt="1"/>
          </p:nvPr>
        </p:nvSpPr>
        <p:spPr>
          <a:xfrm>
            <a:off x="29710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3" name="Text Placeholder 10">
            <a:extLst>
              <a:ext uri="{FF2B5EF4-FFF2-40B4-BE49-F238E27FC236}">
                <a16:creationId xmlns:a16="http://schemas.microsoft.com/office/drawing/2014/main" id="{FCEC7149-9A00-4CA4-B800-1BFD6EBEB88D}"/>
              </a:ext>
            </a:extLst>
          </p:cNvPr>
          <p:cNvSpPr>
            <a:spLocks noGrp="1"/>
          </p:cNvSpPr>
          <p:nvPr>
            <p:ph type="body" sz="quarter" idx="16" hasCustomPrompt="1"/>
          </p:nvPr>
        </p:nvSpPr>
        <p:spPr>
          <a:xfrm>
            <a:off x="27972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4" name="Text Placeholder 4">
            <a:extLst>
              <a:ext uri="{FF2B5EF4-FFF2-40B4-BE49-F238E27FC236}">
                <a16:creationId xmlns:a16="http://schemas.microsoft.com/office/drawing/2014/main" id="{0374F0E2-36BA-43B5-8799-77AA3367DF47}"/>
              </a:ext>
            </a:extLst>
          </p:cNvPr>
          <p:cNvSpPr>
            <a:spLocks noGrp="1"/>
          </p:cNvSpPr>
          <p:nvPr>
            <p:ph type="body" sz="quarter" idx="17" hasCustomPrompt="1"/>
          </p:nvPr>
        </p:nvSpPr>
        <p:spPr>
          <a:xfrm>
            <a:off x="5269707"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5" name="Text Placeholder 10">
            <a:extLst>
              <a:ext uri="{FF2B5EF4-FFF2-40B4-BE49-F238E27FC236}">
                <a16:creationId xmlns:a16="http://schemas.microsoft.com/office/drawing/2014/main" id="{1BA12174-6A24-4E61-8D58-B3B42C31BE1A}"/>
              </a:ext>
            </a:extLst>
          </p:cNvPr>
          <p:cNvSpPr>
            <a:spLocks noGrp="1"/>
          </p:cNvSpPr>
          <p:nvPr>
            <p:ph type="body" sz="quarter" idx="18" hasCustomPrompt="1"/>
          </p:nvPr>
        </p:nvSpPr>
        <p:spPr>
          <a:xfrm>
            <a:off x="5096056"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4">
            <a:extLst>
              <a:ext uri="{FF2B5EF4-FFF2-40B4-BE49-F238E27FC236}">
                <a16:creationId xmlns:a16="http://schemas.microsoft.com/office/drawing/2014/main" id="{D3A67B21-0E8B-4922-94F9-20492309C4DA}"/>
              </a:ext>
            </a:extLst>
          </p:cNvPr>
          <p:cNvSpPr>
            <a:spLocks noGrp="1"/>
          </p:cNvSpPr>
          <p:nvPr>
            <p:ph type="body" sz="quarter" idx="19" hasCustomPrompt="1"/>
          </p:nvPr>
        </p:nvSpPr>
        <p:spPr>
          <a:xfrm>
            <a:off x="75446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7" name="Text Placeholder 10">
            <a:extLst>
              <a:ext uri="{FF2B5EF4-FFF2-40B4-BE49-F238E27FC236}">
                <a16:creationId xmlns:a16="http://schemas.microsoft.com/office/drawing/2014/main" id="{D801C20C-82D2-465E-8D45-DF1A57E04525}"/>
              </a:ext>
            </a:extLst>
          </p:cNvPr>
          <p:cNvSpPr>
            <a:spLocks noGrp="1"/>
          </p:cNvSpPr>
          <p:nvPr>
            <p:ph type="body" sz="quarter" idx="20" hasCustomPrompt="1"/>
          </p:nvPr>
        </p:nvSpPr>
        <p:spPr>
          <a:xfrm>
            <a:off x="73708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4">
            <a:extLst>
              <a:ext uri="{FF2B5EF4-FFF2-40B4-BE49-F238E27FC236}">
                <a16:creationId xmlns:a16="http://schemas.microsoft.com/office/drawing/2014/main" id="{62BAD45E-2039-4F8D-9CFC-42BFA3756AD1}"/>
              </a:ext>
            </a:extLst>
          </p:cNvPr>
          <p:cNvSpPr>
            <a:spLocks noGrp="1"/>
          </p:cNvSpPr>
          <p:nvPr>
            <p:ph type="body" sz="quarter" idx="21" hasCustomPrompt="1"/>
          </p:nvPr>
        </p:nvSpPr>
        <p:spPr>
          <a:xfrm>
            <a:off x="9831412"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9" name="Text Placeholder 10">
            <a:extLst>
              <a:ext uri="{FF2B5EF4-FFF2-40B4-BE49-F238E27FC236}">
                <a16:creationId xmlns:a16="http://schemas.microsoft.com/office/drawing/2014/main" id="{64A78879-6338-4F3B-864E-8FF4E08C0066}"/>
              </a:ext>
            </a:extLst>
          </p:cNvPr>
          <p:cNvSpPr>
            <a:spLocks noGrp="1"/>
          </p:cNvSpPr>
          <p:nvPr>
            <p:ph type="body" sz="quarter" idx="22" hasCustomPrompt="1"/>
          </p:nvPr>
        </p:nvSpPr>
        <p:spPr>
          <a:xfrm>
            <a:off x="9657654"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Subtitle 2">
            <a:extLst>
              <a:ext uri="{FF2B5EF4-FFF2-40B4-BE49-F238E27FC236}">
                <a16:creationId xmlns:a16="http://schemas.microsoft.com/office/drawing/2014/main" id="{80118439-B306-4F20-9200-1C429EADC7EE}"/>
              </a:ext>
            </a:extLst>
          </p:cNvPr>
          <p:cNvSpPr>
            <a:spLocks noGrp="1"/>
          </p:cNvSpPr>
          <p:nvPr>
            <p:ph type="subTitle" idx="1" hasCustomPrompt="1"/>
          </p:nvPr>
        </p:nvSpPr>
        <p:spPr>
          <a:xfrm>
            <a:off x="5101000" y="5271502"/>
            <a:ext cx="1990001" cy="620016"/>
          </a:xfrm>
          <a:gradFill>
            <a:gsLst>
              <a:gs pos="0">
                <a:schemeClr val="tx2"/>
              </a:gs>
              <a:gs pos="100000">
                <a:schemeClr val="accent2"/>
              </a:gs>
            </a:gsLst>
            <a:lin ang="14400000" scaled="0"/>
          </a:gradFill>
        </p:spPr>
        <p:txBody>
          <a:bodyPr lIns="0" anchor="ctr"/>
          <a:lstStyle>
            <a:lvl1pPr marL="0" indent="0" algn="ctr">
              <a:buNone/>
              <a:defRPr sz="2400" b="1" i="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Outcome</a:t>
            </a:r>
          </a:p>
        </p:txBody>
      </p:sp>
      <p:sp>
        <p:nvSpPr>
          <p:cNvPr id="26" name="Picture Placeholder 25">
            <a:extLst>
              <a:ext uri="{FF2B5EF4-FFF2-40B4-BE49-F238E27FC236}">
                <a16:creationId xmlns:a16="http://schemas.microsoft.com/office/drawing/2014/main" id="{99B7E7F2-DF6B-4441-B0B1-7E87E29BA3A7}"/>
              </a:ext>
            </a:extLst>
          </p:cNvPr>
          <p:cNvSpPr>
            <a:spLocks noGrp="1"/>
          </p:cNvSpPr>
          <p:nvPr>
            <p:ph type="pic" sz="quarter" idx="23" hasCustomPrompt="1"/>
          </p:nvPr>
        </p:nvSpPr>
        <p:spPr>
          <a:xfrm>
            <a:off x="10985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7" name="Picture Placeholder 25">
            <a:extLst>
              <a:ext uri="{FF2B5EF4-FFF2-40B4-BE49-F238E27FC236}">
                <a16:creationId xmlns:a16="http://schemas.microsoft.com/office/drawing/2014/main" id="{ED41522A-FBAF-4E5D-B592-F13855964E8B}"/>
              </a:ext>
            </a:extLst>
          </p:cNvPr>
          <p:cNvSpPr>
            <a:spLocks noGrp="1"/>
          </p:cNvSpPr>
          <p:nvPr>
            <p:ph type="pic" sz="quarter" idx="24" hasCustomPrompt="1"/>
          </p:nvPr>
        </p:nvSpPr>
        <p:spPr>
          <a:xfrm>
            <a:off x="33853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8" name="Picture Placeholder 25">
            <a:extLst>
              <a:ext uri="{FF2B5EF4-FFF2-40B4-BE49-F238E27FC236}">
                <a16:creationId xmlns:a16="http://schemas.microsoft.com/office/drawing/2014/main" id="{AA51069C-E1DC-44A0-A6A0-2A4AB0DD4D70}"/>
              </a:ext>
            </a:extLst>
          </p:cNvPr>
          <p:cNvSpPr>
            <a:spLocks noGrp="1"/>
          </p:cNvSpPr>
          <p:nvPr>
            <p:ph type="pic" sz="quarter" idx="25" hasCustomPrompt="1"/>
          </p:nvPr>
        </p:nvSpPr>
        <p:spPr>
          <a:xfrm>
            <a:off x="5684044"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9" name="Picture Placeholder 25">
            <a:extLst>
              <a:ext uri="{FF2B5EF4-FFF2-40B4-BE49-F238E27FC236}">
                <a16:creationId xmlns:a16="http://schemas.microsoft.com/office/drawing/2014/main" id="{42F6437E-5478-451F-9BE3-E8160EA43516}"/>
              </a:ext>
            </a:extLst>
          </p:cNvPr>
          <p:cNvSpPr>
            <a:spLocks noGrp="1"/>
          </p:cNvSpPr>
          <p:nvPr>
            <p:ph type="pic" sz="quarter" idx="26" hasCustomPrompt="1"/>
          </p:nvPr>
        </p:nvSpPr>
        <p:spPr>
          <a:xfrm>
            <a:off x="79589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30" name="Picture Placeholder 25">
            <a:extLst>
              <a:ext uri="{FF2B5EF4-FFF2-40B4-BE49-F238E27FC236}">
                <a16:creationId xmlns:a16="http://schemas.microsoft.com/office/drawing/2014/main" id="{25127DFD-53A7-41A8-B591-AEEC12038026}"/>
              </a:ext>
            </a:extLst>
          </p:cNvPr>
          <p:cNvSpPr>
            <a:spLocks noGrp="1"/>
          </p:cNvSpPr>
          <p:nvPr>
            <p:ph type="pic" sz="quarter" idx="27" hasCustomPrompt="1"/>
          </p:nvPr>
        </p:nvSpPr>
        <p:spPr>
          <a:xfrm>
            <a:off x="10245749" y="2217585"/>
            <a:ext cx="823913" cy="823913"/>
          </a:xfrm>
        </p:spPr>
        <p:txBody>
          <a:bodyPr anchor="ctr"/>
          <a:lstStyle>
            <a:lvl1pPr marL="0" indent="0" algn="ctr">
              <a:buNone/>
              <a:defRPr sz="1050" i="1">
                <a:solidFill>
                  <a:schemeClr val="bg1"/>
                </a:solidFill>
              </a:defRPr>
            </a:lvl1pPr>
          </a:lstStyle>
          <a:p>
            <a:r>
              <a:rPr lang="en-US" dirty="0"/>
              <a:t>Icon</a:t>
            </a:r>
          </a:p>
        </p:txBody>
      </p:sp>
    </p:spTree>
    <p:extLst>
      <p:ext uri="{BB962C8B-B14F-4D97-AF65-F5344CB8AC3E}">
        <p14:creationId xmlns:p14="http://schemas.microsoft.com/office/powerpoint/2010/main" val="3892583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0 40 Vertical Spli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76D43D-0DDD-4BAD-8213-BDBF75C30A0C}"/>
              </a:ext>
              <a:ext uri="{C183D7F6-B498-43B3-948B-1728B52AA6E4}">
                <adec:decorative xmlns:adec="http://schemas.microsoft.com/office/drawing/2017/decorative" val="1"/>
              </a:ext>
            </a:extLst>
          </p:cNvPr>
          <p:cNvSpPr/>
          <p:nvPr userDrawn="1"/>
        </p:nvSpPr>
        <p:spPr>
          <a:xfrm>
            <a:off x="676118" y="4338116"/>
            <a:ext cx="10839764"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Text Placeholder 3">
            <a:extLst>
              <a:ext uri="{FF2B5EF4-FFF2-40B4-BE49-F238E27FC236}">
                <a16:creationId xmlns:a16="http://schemas.microsoft.com/office/drawing/2014/main" id="{A6D3ACF3-E1F5-4332-9836-C8E6C46591BB}"/>
              </a:ext>
            </a:extLst>
          </p:cNvPr>
          <p:cNvSpPr txBox="1">
            <a:spLocks/>
          </p:cNvSpPr>
          <p:nvPr userDrawn="1"/>
        </p:nvSpPr>
        <p:spPr>
          <a:xfrm>
            <a:off x="0" y="-436"/>
            <a:ext cx="12192000" cy="43438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0BDF8FE7-66F4-4586-B49B-61E115ED291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AEB5B890-F885-418C-9812-59970CAC6BCD}"/>
              </a:ext>
            </a:extLst>
          </p:cNvPr>
          <p:cNvSpPr>
            <a:spLocks noGrp="1"/>
          </p:cNvSpPr>
          <p:nvPr>
            <p:ph type="ftr" sz="quarter" idx="10"/>
          </p:nvPr>
        </p:nvSpPr>
        <p:spPr/>
        <p:txBody>
          <a:bodyPr/>
          <a:lstStyle/>
          <a:p>
            <a:endParaRPr lang="en-US" noProof="0" dirty="0"/>
          </a:p>
        </p:txBody>
      </p:sp>
      <p:sp>
        <p:nvSpPr>
          <p:cNvPr id="7" name="Slide Number Placeholder 6">
            <a:extLst>
              <a:ext uri="{FF2B5EF4-FFF2-40B4-BE49-F238E27FC236}">
                <a16:creationId xmlns:a16="http://schemas.microsoft.com/office/drawing/2014/main" id="{50521507-88DE-417D-8076-D9152E1E1409}"/>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4" name="Text Placeholder 3">
            <a:extLst>
              <a:ext uri="{FF2B5EF4-FFF2-40B4-BE49-F238E27FC236}">
                <a16:creationId xmlns:a16="http://schemas.microsoft.com/office/drawing/2014/main" id="{1DFC7DDD-6F93-45F8-AFD6-95AA051FE809}"/>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1" name="Freeform: Shape 20">
            <a:extLst>
              <a:ext uri="{FF2B5EF4-FFF2-40B4-BE49-F238E27FC236}">
                <a16:creationId xmlns:a16="http://schemas.microsoft.com/office/drawing/2014/main" id="{D1CD6042-5DF4-4624-BC32-25F68745304A}"/>
              </a:ext>
            </a:extLst>
          </p:cNvPr>
          <p:cNvSpPr/>
          <p:nvPr userDrawn="1"/>
        </p:nvSpPr>
        <p:spPr>
          <a:xfrm rot="5400000">
            <a:off x="8220300" y="371700"/>
            <a:ext cx="4343400" cy="3600000"/>
          </a:xfrm>
          <a:custGeom>
            <a:avLst/>
            <a:gdLst>
              <a:gd name="connsiteX0" fmla="*/ 0 w 4343400"/>
              <a:gd name="connsiteY0" fmla="*/ 3600000 h 3600000"/>
              <a:gd name="connsiteX1" fmla="*/ 0 w 4343400"/>
              <a:gd name="connsiteY1" fmla="*/ 0 h 3600000"/>
              <a:gd name="connsiteX2" fmla="*/ 180000 w 4343400"/>
              <a:gd name="connsiteY2" fmla="*/ 0 h 3600000"/>
              <a:gd name="connsiteX3" fmla="*/ 4343400 w 4343400"/>
              <a:gd name="connsiteY3" fmla="*/ 0 h 3600000"/>
              <a:gd name="connsiteX4" fmla="*/ 4343400 w 4343400"/>
              <a:gd name="connsiteY4" fmla="*/ 180000 h 3600000"/>
              <a:gd name="connsiteX5" fmla="*/ 180000 w 4343400"/>
              <a:gd name="connsiteY5" fmla="*/ 180000 h 3600000"/>
              <a:gd name="connsiteX6" fmla="*/ 180000 w 43434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0" h="3600000">
                <a:moveTo>
                  <a:pt x="0" y="3600000"/>
                </a:moveTo>
                <a:lnTo>
                  <a:pt x="0" y="0"/>
                </a:lnTo>
                <a:lnTo>
                  <a:pt x="180000" y="0"/>
                </a:lnTo>
                <a:lnTo>
                  <a:pt x="4343400" y="0"/>
                </a:lnTo>
                <a:lnTo>
                  <a:pt x="43434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9" name="Freeform: Shape 18">
            <a:extLst>
              <a:ext uri="{FF2B5EF4-FFF2-40B4-BE49-F238E27FC236}">
                <a16:creationId xmlns:a16="http://schemas.microsoft.com/office/drawing/2014/main" id="{6294759C-286C-4281-B194-581C766EEF28}"/>
              </a:ext>
            </a:extLst>
          </p:cNvPr>
          <p:cNvSpPr/>
          <p:nvPr userDrawn="1"/>
        </p:nvSpPr>
        <p:spPr>
          <a:xfrm rot="5400000">
            <a:off x="9134700" y="3800700"/>
            <a:ext cx="2514600" cy="3600000"/>
          </a:xfrm>
          <a:custGeom>
            <a:avLst/>
            <a:gdLst>
              <a:gd name="connsiteX0" fmla="*/ 0 w 2514600"/>
              <a:gd name="connsiteY0" fmla="*/ 180000 h 3600000"/>
              <a:gd name="connsiteX1" fmla="*/ 0 w 2514600"/>
              <a:gd name="connsiteY1" fmla="*/ 0 h 3600000"/>
              <a:gd name="connsiteX2" fmla="*/ 2334600 w 2514600"/>
              <a:gd name="connsiteY2" fmla="*/ 0 h 3600000"/>
              <a:gd name="connsiteX3" fmla="*/ 2514600 w 2514600"/>
              <a:gd name="connsiteY3" fmla="*/ 0 h 3600000"/>
              <a:gd name="connsiteX4" fmla="*/ 2514600 w 2514600"/>
              <a:gd name="connsiteY4" fmla="*/ 180000 h 3600000"/>
              <a:gd name="connsiteX5" fmla="*/ 2514600 w 2514600"/>
              <a:gd name="connsiteY5" fmla="*/ 3600000 h 3600000"/>
              <a:gd name="connsiteX6" fmla="*/ 2334600 w 2514600"/>
              <a:gd name="connsiteY6" fmla="*/ 3600000 h 3600000"/>
              <a:gd name="connsiteX7" fmla="*/ 2334600 w 25146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4600" h="3600000">
                <a:moveTo>
                  <a:pt x="0" y="180000"/>
                </a:moveTo>
                <a:lnTo>
                  <a:pt x="0" y="0"/>
                </a:lnTo>
                <a:lnTo>
                  <a:pt x="2334600" y="0"/>
                </a:lnTo>
                <a:lnTo>
                  <a:pt x="2514600" y="0"/>
                </a:lnTo>
                <a:lnTo>
                  <a:pt x="2514600" y="180000"/>
                </a:lnTo>
                <a:lnTo>
                  <a:pt x="2514600" y="3600000"/>
                </a:lnTo>
                <a:lnTo>
                  <a:pt x="2334600" y="3600000"/>
                </a:lnTo>
                <a:lnTo>
                  <a:pt x="23346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5789438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 x Content Block with Icon">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id="{E6622698-E93D-4214-8C21-38DBE58C2E3F}"/>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22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9" name="Freeform: Shape 8">
            <a:extLst>
              <a:ext uri="{FF2B5EF4-FFF2-40B4-BE49-F238E27FC236}">
                <a16:creationId xmlns:a16="http://schemas.microsoft.com/office/drawing/2014/main" id="{1706BC54-FE11-4237-96CC-8DA267DB5D7C}"/>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47058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47058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3129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3129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592000"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592000"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9" name="Text Placeholder 4">
            <a:extLst>
              <a:ext uri="{FF2B5EF4-FFF2-40B4-BE49-F238E27FC236}">
                <a16:creationId xmlns:a16="http://schemas.microsoft.com/office/drawing/2014/main" id="{3E6D854C-C76F-49BA-9E74-F438CA8EA9E2}"/>
              </a:ext>
            </a:extLst>
          </p:cNvPr>
          <p:cNvSpPr>
            <a:spLocks noGrp="1"/>
          </p:cNvSpPr>
          <p:nvPr>
            <p:ph type="body" sz="quarter" idx="19" hasCustomPrompt="1"/>
          </p:nvPr>
        </p:nvSpPr>
        <p:spPr>
          <a:xfrm>
            <a:off x="147058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0" name="Text Placeholder 12">
            <a:extLst>
              <a:ext uri="{FF2B5EF4-FFF2-40B4-BE49-F238E27FC236}">
                <a16:creationId xmlns:a16="http://schemas.microsoft.com/office/drawing/2014/main" id="{AD447D7D-C1F4-4AD4-AE22-EB8E7F1C419E}"/>
              </a:ext>
            </a:extLst>
          </p:cNvPr>
          <p:cNvSpPr>
            <a:spLocks noGrp="1"/>
          </p:cNvSpPr>
          <p:nvPr>
            <p:ph type="body" sz="quarter" idx="20" hasCustomPrompt="1"/>
          </p:nvPr>
        </p:nvSpPr>
        <p:spPr>
          <a:xfrm>
            <a:off x="147058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1" name="Text Placeholder 4">
            <a:extLst>
              <a:ext uri="{FF2B5EF4-FFF2-40B4-BE49-F238E27FC236}">
                <a16:creationId xmlns:a16="http://schemas.microsoft.com/office/drawing/2014/main" id="{849DF703-38D0-4214-9432-83570E10EFED}"/>
              </a:ext>
            </a:extLst>
          </p:cNvPr>
          <p:cNvSpPr>
            <a:spLocks noGrp="1"/>
          </p:cNvSpPr>
          <p:nvPr>
            <p:ph type="body" sz="quarter" idx="21" hasCustomPrompt="1"/>
          </p:nvPr>
        </p:nvSpPr>
        <p:spPr>
          <a:xfrm>
            <a:off x="503129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Text Placeholder 12">
            <a:extLst>
              <a:ext uri="{FF2B5EF4-FFF2-40B4-BE49-F238E27FC236}">
                <a16:creationId xmlns:a16="http://schemas.microsoft.com/office/drawing/2014/main" id="{F9EB6572-1A9F-4672-8E42-A4E15451CA20}"/>
              </a:ext>
            </a:extLst>
          </p:cNvPr>
          <p:cNvSpPr>
            <a:spLocks noGrp="1"/>
          </p:cNvSpPr>
          <p:nvPr>
            <p:ph type="body" sz="quarter" idx="22" hasCustomPrompt="1"/>
          </p:nvPr>
        </p:nvSpPr>
        <p:spPr>
          <a:xfrm>
            <a:off x="503129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3" name="Text Placeholder 4">
            <a:extLst>
              <a:ext uri="{FF2B5EF4-FFF2-40B4-BE49-F238E27FC236}">
                <a16:creationId xmlns:a16="http://schemas.microsoft.com/office/drawing/2014/main" id="{0740EB70-455C-47FF-9A9A-0D78D202ED03}"/>
              </a:ext>
            </a:extLst>
          </p:cNvPr>
          <p:cNvSpPr>
            <a:spLocks noGrp="1"/>
          </p:cNvSpPr>
          <p:nvPr>
            <p:ph type="body" sz="quarter" idx="23" hasCustomPrompt="1"/>
          </p:nvPr>
        </p:nvSpPr>
        <p:spPr>
          <a:xfrm>
            <a:off x="8592000"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4" name="Text Placeholder 12">
            <a:extLst>
              <a:ext uri="{FF2B5EF4-FFF2-40B4-BE49-F238E27FC236}">
                <a16:creationId xmlns:a16="http://schemas.microsoft.com/office/drawing/2014/main" id="{CD9A5773-4F50-4631-9B7A-0A2D83E5DC28}"/>
              </a:ext>
            </a:extLst>
          </p:cNvPr>
          <p:cNvSpPr>
            <a:spLocks noGrp="1"/>
          </p:cNvSpPr>
          <p:nvPr>
            <p:ph type="body" sz="quarter" idx="24" hasCustomPrompt="1"/>
          </p:nvPr>
        </p:nvSpPr>
        <p:spPr>
          <a:xfrm>
            <a:off x="8592000"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Tree>
    <p:extLst>
      <p:ext uri="{BB962C8B-B14F-4D97-AF65-F5344CB8AC3E}">
        <p14:creationId xmlns:p14="http://schemas.microsoft.com/office/powerpoint/2010/main" val="38759879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6 x Content Block with Icon">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5350A6A-6F84-47F4-AE00-8295D96D08C8}"/>
              </a:ext>
            </a:extLst>
          </p:cNvPr>
          <p:cNvSpPr/>
          <p:nvPr userDrawn="1"/>
        </p:nvSpPr>
        <p:spPr>
          <a:xfrm rot="5400000">
            <a:off x="8677500" y="3343500"/>
            <a:ext cx="3429000" cy="3600000"/>
          </a:xfrm>
          <a:custGeom>
            <a:avLst/>
            <a:gdLst>
              <a:gd name="connsiteX0" fmla="*/ 0 w 3429000"/>
              <a:gd name="connsiteY0" fmla="*/ 180000 h 3600000"/>
              <a:gd name="connsiteX1" fmla="*/ 0 w 3429000"/>
              <a:gd name="connsiteY1" fmla="*/ 0 h 3600000"/>
              <a:gd name="connsiteX2" fmla="*/ 3249000 w 3429000"/>
              <a:gd name="connsiteY2" fmla="*/ 0 h 3600000"/>
              <a:gd name="connsiteX3" fmla="*/ 3429000 w 3429000"/>
              <a:gd name="connsiteY3" fmla="*/ 0 h 3600000"/>
              <a:gd name="connsiteX4" fmla="*/ 3429000 w 3429000"/>
              <a:gd name="connsiteY4" fmla="*/ 180000 h 3600000"/>
              <a:gd name="connsiteX5" fmla="*/ 3429000 w 3429000"/>
              <a:gd name="connsiteY5" fmla="*/ 3600000 h 3600000"/>
              <a:gd name="connsiteX6" fmla="*/ 3249000 w 3429000"/>
              <a:gd name="connsiteY6" fmla="*/ 3600000 h 3600000"/>
              <a:gd name="connsiteX7" fmla="*/ 3249000 w 34290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00" h="3600000">
                <a:moveTo>
                  <a:pt x="0" y="180000"/>
                </a:moveTo>
                <a:lnTo>
                  <a:pt x="0" y="0"/>
                </a:lnTo>
                <a:lnTo>
                  <a:pt x="3249000" y="0"/>
                </a:lnTo>
                <a:lnTo>
                  <a:pt x="3429000" y="0"/>
                </a:lnTo>
                <a:lnTo>
                  <a:pt x="3429000" y="180000"/>
                </a:lnTo>
                <a:lnTo>
                  <a:pt x="3429000" y="3600000"/>
                </a:lnTo>
                <a:lnTo>
                  <a:pt x="3249000" y="3600000"/>
                </a:lnTo>
                <a:lnTo>
                  <a:pt x="32490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3429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682863"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682863"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4445432"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4445432"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208000"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208000"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908907"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71476"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434044"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6" name="Freeform: Shape 25">
            <a:extLst>
              <a:ext uri="{FF2B5EF4-FFF2-40B4-BE49-F238E27FC236}">
                <a16:creationId xmlns:a16="http://schemas.microsoft.com/office/drawing/2014/main" id="{AEA98CFA-B2A7-4BCC-B1DC-01CFAD2DD65E}"/>
              </a:ext>
            </a:extLst>
          </p:cNvPr>
          <p:cNvSpPr/>
          <p:nvPr userDrawn="1"/>
        </p:nvSpPr>
        <p:spPr>
          <a:xfrm rot="5400000">
            <a:off x="8677500" y="-85500"/>
            <a:ext cx="3429000" cy="3600000"/>
          </a:xfrm>
          <a:custGeom>
            <a:avLst/>
            <a:gdLst>
              <a:gd name="connsiteX0" fmla="*/ 0 w 3429000"/>
              <a:gd name="connsiteY0" fmla="*/ 3600000 h 3600000"/>
              <a:gd name="connsiteX1" fmla="*/ 0 w 3429000"/>
              <a:gd name="connsiteY1" fmla="*/ 0 h 3600000"/>
              <a:gd name="connsiteX2" fmla="*/ 180000 w 3429000"/>
              <a:gd name="connsiteY2" fmla="*/ 0 h 3600000"/>
              <a:gd name="connsiteX3" fmla="*/ 3429000 w 3429000"/>
              <a:gd name="connsiteY3" fmla="*/ 0 h 3600000"/>
              <a:gd name="connsiteX4" fmla="*/ 3429000 w 3429000"/>
              <a:gd name="connsiteY4" fmla="*/ 180000 h 3600000"/>
              <a:gd name="connsiteX5" fmla="*/ 180000 w 3429000"/>
              <a:gd name="connsiteY5" fmla="*/ 180000 h 3600000"/>
              <a:gd name="connsiteX6" fmla="*/ 180000 w 34290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9000" h="3600000">
                <a:moveTo>
                  <a:pt x="0" y="3600000"/>
                </a:moveTo>
                <a:lnTo>
                  <a:pt x="0" y="0"/>
                </a:lnTo>
                <a:lnTo>
                  <a:pt x="180000" y="0"/>
                </a:lnTo>
                <a:lnTo>
                  <a:pt x="3429000" y="0"/>
                </a:lnTo>
                <a:lnTo>
                  <a:pt x="34290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2142598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Subtitle Only - Dark">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E752CBEE-7696-40FC-AB0E-8790B179D18C}"/>
              </a:ext>
            </a:extLst>
          </p:cNvPr>
          <p:cNvSpPr/>
          <p:nvPr userDrawn="1"/>
        </p:nvSpPr>
        <p:spPr>
          <a:xfrm rot="5400000">
            <a:off x="8188485" y="2854485"/>
            <a:ext cx="4407031" cy="3600000"/>
          </a:xfrm>
          <a:custGeom>
            <a:avLst/>
            <a:gdLst>
              <a:gd name="connsiteX0" fmla="*/ 0 w 4407031"/>
              <a:gd name="connsiteY0" fmla="*/ 180000 h 3600000"/>
              <a:gd name="connsiteX1" fmla="*/ 0 w 4407031"/>
              <a:gd name="connsiteY1" fmla="*/ 0 h 3600000"/>
              <a:gd name="connsiteX2" fmla="*/ 4227031 w 4407031"/>
              <a:gd name="connsiteY2" fmla="*/ 0 h 3600000"/>
              <a:gd name="connsiteX3" fmla="*/ 4407031 w 4407031"/>
              <a:gd name="connsiteY3" fmla="*/ 0 h 3600000"/>
              <a:gd name="connsiteX4" fmla="*/ 4407031 w 4407031"/>
              <a:gd name="connsiteY4" fmla="*/ 180000 h 3600000"/>
              <a:gd name="connsiteX5" fmla="*/ 4407031 w 4407031"/>
              <a:gd name="connsiteY5" fmla="*/ 3600000 h 3600000"/>
              <a:gd name="connsiteX6" fmla="*/ 4227031 w 4407031"/>
              <a:gd name="connsiteY6" fmla="*/ 3600000 h 3600000"/>
              <a:gd name="connsiteX7" fmla="*/ 4227031 w 4407031"/>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031" h="3600000">
                <a:moveTo>
                  <a:pt x="0" y="180000"/>
                </a:moveTo>
                <a:lnTo>
                  <a:pt x="0" y="0"/>
                </a:lnTo>
                <a:lnTo>
                  <a:pt x="4227031" y="0"/>
                </a:lnTo>
                <a:lnTo>
                  <a:pt x="4407031" y="0"/>
                </a:lnTo>
                <a:lnTo>
                  <a:pt x="4407031" y="180000"/>
                </a:lnTo>
                <a:lnTo>
                  <a:pt x="4407031" y="3600000"/>
                </a:lnTo>
                <a:lnTo>
                  <a:pt x="4227031" y="3600000"/>
                </a:lnTo>
                <a:lnTo>
                  <a:pt x="4227031"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2451405"/>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26" name="Freeform: Shape 25">
            <a:extLst>
              <a:ext uri="{FF2B5EF4-FFF2-40B4-BE49-F238E27FC236}">
                <a16:creationId xmlns:a16="http://schemas.microsoft.com/office/drawing/2014/main" id="{89445125-53D2-43B3-8ABC-C88E463BE7DD}"/>
              </a:ext>
            </a:extLst>
          </p:cNvPr>
          <p:cNvSpPr/>
          <p:nvPr userDrawn="1"/>
        </p:nvSpPr>
        <p:spPr>
          <a:xfrm rot="5400000">
            <a:off x="9166516" y="-574515"/>
            <a:ext cx="2450969" cy="3600000"/>
          </a:xfrm>
          <a:custGeom>
            <a:avLst/>
            <a:gdLst>
              <a:gd name="connsiteX0" fmla="*/ 0 w 2450969"/>
              <a:gd name="connsiteY0" fmla="*/ 3600000 h 3600000"/>
              <a:gd name="connsiteX1" fmla="*/ 0 w 2450969"/>
              <a:gd name="connsiteY1" fmla="*/ 0 h 3600000"/>
              <a:gd name="connsiteX2" fmla="*/ 180000 w 2450969"/>
              <a:gd name="connsiteY2" fmla="*/ 0 h 3600000"/>
              <a:gd name="connsiteX3" fmla="*/ 2450969 w 2450969"/>
              <a:gd name="connsiteY3" fmla="*/ 0 h 3600000"/>
              <a:gd name="connsiteX4" fmla="*/ 2450969 w 2450969"/>
              <a:gd name="connsiteY4" fmla="*/ 180000 h 3600000"/>
              <a:gd name="connsiteX5" fmla="*/ 180000 w 2450969"/>
              <a:gd name="connsiteY5" fmla="*/ 180000 h 3600000"/>
              <a:gd name="connsiteX6" fmla="*/ 180000 w 2450969"/>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0969" h="3600000">
                <a:moveTo>
                  <a:pt x="0" y="3600000"/>
                </a:moveTo>
                <a:lnTo>
                  <a:pt x="0" y="0"/>
                </a:lnTo>
                <a:lnTo>
                  <a:pt x="180000" y="0"/>
                </a:lnTo>
                <a:lnTo>
                  <a:pt x="2450969" y="0"/>
                </a:lnTo>
                <a:lnTo>
                  <a:pt x="2450969"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9759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Subtitle Only - Full Photo">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67CE6DD-011B-4E2D-9E8A-EFF414E39EEA}"/>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9" name="Freeform: Shape 8">
            <a:extLst>
              <a:ext uri="{FF2B5EF4-FFF2-40B4-BE49-F238E27FC236}">
                <a16:creationId xmlns:a16="http://schemas.microsoft.com/office/drawing/2014/main" id="{C6E75A4B-2655-4B0E-8D3B-0068F57D3D9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3">
            <a:extLst>
              <a:ext uri="{FF2B5EF4-FFF2-40B4-BE49-F238E27FC236}">
                <a16:creationId xmlns:a16="http://schemas.microsoft.com/office/drawing/2014/main" id="{0A18EF7D-14D0-4362-B8BD-722D3D54D429}"/>
              </a:ext>
            </a:extLst>
          </p:cNvPr>
          <p:cNvSpPr>
            <a:spLocks noGrp="1"/>
          </p:cNvSpPr>
          <p:nvPr>
            <p:ph type="body" sz="quarter" idx="13"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dirty="0"/>
              <a:t>SUBTITLE</a:t>
            </a:r>
          </a:p>
        </p:txBody>
      </p:sp>
    </p:spTree>
    <p:extLst>
      <p:ext uri="{BB962C8B-B14F-4D97-AF65-F5344CB8AC3E}">
        <p14:creationId xmlns:p14="http://schemas.microsoft.com/office/powerpoint/2010/main" val="2039369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Subtitle Only -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7FF01B-795B-4F5D-87AF-6CAA8DD5D48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3" name="Title 2">
            <a:extLst>
              <a:ext uri="{FF2B5EF4-FFF2-40B4-BE49-F238E27FC236}">
                <a16:creationId xmlns:a16="http://schemas.microsoft.com/office/drawing/2014/main" id="{72F32FC1-1FF6-4874-9835-EB1A90F7E9F5}"/>
              </a:ext>
            </a:extLst>
          </p:cNvPr>
          <p:cNvSpPr>
            <a:spLocks noGrp="1"/>
          </p:cNvSpPr>
          <p:nvPr>
            <p:ph type="title"/>
          </p:nvPr>
        </p:nvSpPr>
        <p:spPr/>
        <p:txBody>
          <a:bodyPr/>
          <a:lstStyle/>
          <a:p>
            <a:r>
              <a:rPr lang="en-US"/>
              <a:t>Click to edit Master title style</a:t>
            </a:r>
          </a:p>
        </p:txBody>
      </p:sp>
      <p:sp>
        <p:nvSpPr>
          <p:cNvPr id="10" name="Freeform: Shape 9">
            <a:extLst>
              <a:ext uri="{FF2B5EF4-FFF2-40B4-BE49-F238E27FC236}">
                <a16:creationId xmlns:a16="http://schemas.microsoft.com/office/drawing/2014/main" id="{83039E70-36A3-46C1-B30E-CA4CC0B36C5D}"/>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77387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6858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19" name="Freeform: Shape 18">
            <a:extLst>
              <a:ext uri="{FF2B5EF4-FFF2-40B4-BE49-F238E27FC236}">
                <a16:creationId xmlns:a16="http://schemas.microsoft.com/office/drawing/2014/main" id="{78907576-77BD-4FD0-A9FE-48D249CB435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303794"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303794"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66363"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66363"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828931"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828931"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867711"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30280"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392848"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22" name="Text Placeholder 4">
            <a:extLst>
              <a:ext uri="{FF2B5EF4-FFF2-40B4-BE49-F238E27FC236}">
                <a16:creationId xmlns:a16="http://schemas.microsoft.com/office/drawing/2014/main" id="{FE407FE5-15DF-40F7-B14C-0A04CC30CD66}"/>
              </a:ext>
            </a:extLst>
          </p:cNvPr>
          <p:cNvSpPr>
            <a:spLocks noGrp="1"/>
          </p:cNvSpPr>
          <p:nvPr>
            <p:ph type="body" sz="quarter" idx="26" hasCustomPrompt="1"/>
          </p:nvPr>
        </p:nvSpPr>
        <p:spPr>
          <a:xfrm>
            <a:off x="1303794"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3" name="Text Placeholder 12">
            <a:extLst>
              <a:ext uri="{FF2B5EF4-FFF2-40B4-BE49-F238E27FC236}">
                <a16:creationId xmlns:a16="http://schemas.microsoft.com/office/drawing/2014/main" id="{7DD73F77-2E6A-450D-B4AF-8643D8AE1ECE}"/>
              </a:ext>
            </a:extLst>
          </p:cNvPr>
          <p:cNvSpPr>
            <a:spLocks noGrp="1"/>
          </p:cNvSpPr>
          <p:nvPr>
            <p:ph type="body" sz="quarter" idx="27" hasCustomPrompt="1"/>
          </p:nvPr>
        </p:nvSpPr>
        <p:spPr>
          <a:xfrm>
            <a:off x="1303794"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4" name="Text Placeholder 4">
            <a:extLst>
              <a:ext uri="{FF2B5EF4-FFF2-40B4-BE49-F238E27FC236}">
                <a16:creationId xmlns:a16="http://schemas.microsoft.com/office/drawing/2014/main" id="{7F1CAED2-2A78-4780-A303-060C24C56526}"/>
              </a:ext>
            </a:extLst>
          </p:cNvPr>
          <p:cNvSpPr>
            <a:spLocks noGrp="1"/>
          </p:cNvSpPr>
          <p:nvPr>
            <p:ph type="body" sz="quarter" idx="28" hasCustomPrompt="1"/>
          </p:nvPr>
        </p:nvSpPr>
        <p:spPr>
          <a:xfrm>
            <a:off x="5066363"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7" name="Text Placeholder 12">
            <a:extLst>
              <a:ext uri="{FF2B5EF4-FFF2-40B4-BE49-F238E27FC236}">
                <a16:creationId xmlns:a16="http://schemas.microsoft.com/office/drawing/2014/main" id="{4E77CA0B-49F8-4EE9-84A7-AB28FD1CC1ED}"/>
              </a:ext>
            </a:extLst>
          </p:cNvPr>
          <p:cNvSpPr>
            <a:spLocks noGrp="1"/>
          </p:cNvSpPr>
          <p:nvPr>
            <p:ph type="body" sz="quarter" idx="29" hasCustomPrompt="1"/>
          </p:nvPr>
        </p:nvSpPr>
        <p:spPr>
          <a:xfrm>
            <a:off x="5066363"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8" name="Text Placeholder 4">
            <a:extLst>
              <a:ext uri="{FF2B5EF4-FFF2-40B4-BE49-F238E27FC236}">
                <a16:creationId xmlns:a16="http://schemas.microsoft.com/office/drawing/2014/main" id="{5D4F2294-CE3A-4705-BCB3-C5DAFA373C25}"/>
              </a:ext>
            </a:extLst>
          </p:cNvPr>
          <p:cNvSpPr>
            <a:spLocks noGrp="1"/>
          </p:cNvSpPr>
          <p:nvPr>
            <p:ph type="body" sz="quarter" idx="30" hasCustomPrompt="1"/>
          </p:nvPr>
        </p:nvSpPr>
        <p:spPr>
          <a:xfrm>
            <a:off x="8828931"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32" name="Text Placeholder 12">
            <a:extLst>
              <a:ext uri="{FF2B5EF4-FFF2-40B4-BE49-F238E27FC236}">
                <a16:creationId xmlns:a16="http://schemas.microsoft.com/office/drawing/2014/main" id="{7B49F9AF-7698-444D-8D12-FA0B6A713E03}"/>
              </a:ext>
            </a:extLst>
          </p:cNvPr>
          <p:cNvSpPr>
            <a:spLocks noGrp="1"/>
          </p:cNvSpPr>
          <p:nvPr>
            <p:ph type="body" sz="quarter" idx="31" hasCustomPrompt="1"/>
          </p:nvPr>
        </p:nvSpPr>
        <p:spPr>
          <a:xfrm>
            <a:off x="8828931"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33" name="Picture Placeholder 25">
            <a:extLst>
              <a:ext uri="{FF2B5EF4-FFF2-40B4-BE49-F238E27FC236}">
                <a16:creationId xmlns:a16="http://schemas.microsoft.com/office/drawing/2014/main" id="{6057C2E9-1501-4819-B77D-23A0268DB0F1}"/>
              </a:ext>
            </a:extLst>
          </p:cNvPr>
          <p:cNvSpPr>
            <a:spLocks noGrp="1"/>
          </p:cNvSpPr>
          <p:nvPr>
            <p:ph type="pic" sz="quarter" idx="32" hasCustomPrompt="1"/>
          </p:nvPr>
        </p:nvSpPr>
        <p:spPr>
          <a:xfrm>
            <a:off x="1867711"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4" name="Picture Placeholder 25">
            <a:extLst>
              <a:ext uri="{FF2B5EF4-FFF2-40B4-BE49-F238E27FC236}">
                <a16:creationId xmlns:a16="http://schemas.microsoft.com/office/drawing/2014/main" id="{C77B8544-1CEE-4ED4-89E8-ED042673804D}"/>
              </a:ext>
            </a:extLst>
          </p:cNvPr>
          <p:cNvSpPr>
            <a:spLocks noGrp="1"/>
          </p:cNvSpPr>
          <p:nvPr>
            <p:ph type="pic" sz="quarter" idx="33" hasCustomPrompt="1"/>
          </p:nvPr>
        </p:nvSpPr>
        <p:spPr>
          <a:xfrm>
            <a:off x="5630280"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5" name="Picture Placeholder 25">
            <a:extLst>
              <a:ext uri="{FF2B5EF4-FFF2-40B4-BE49-F238E27FC236}">
                <a16:creationId xmlns:a16="http://schemas.microsoft.com/office/drawing/2014/main" id="{E1131D92-0382-469E-A358-A2EC5FDCCF32}"/>
              </a:ext>
            </a:extLst>
          </p:cNvPr>
          <p:cNvSpPr>
            <a:spLocks noGrp="1"/>
          </p:cNvSpPr>
          <p:nvPr>
            <p:ph type="pic" sz="quarter" idx="34" hasCustomPrompt="1"/>
          </p:nvPr>
        </p:nvSpPr>
        <p:spPr>
          <a:xfrm>
            <a:off x="9392848"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 name="Title 2">
            <a:extLst>
              <a:ext uri="{FF2B5EF4-FFF2-40B4-BE49-F238E27FC236}">
                <a16:creationId xmlns:a16="http://schemas.microsoft.com/office/drawing/2014/main" id="{7C0EBF36-B9CA-4962-B198-27B56B54E58C}"/>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23921977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isted Imag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hasCustomPrompt="1"/>
          </p:nvPr>
        </p:nvSpPr>
        <p:spPr>
          <a:xfrm>
            <a:off x="2095500" y="1992933"/>
            <a:ext cx="9388499" cy="1095375"/>
          </a:xfrm>
        </p:spPr>
        <p:txBody>
          <a:bodyPr/>
          <a:lstStyle>
            <a:lvl1pPr marL="0" indent="0">
              <a:buNone/>
              <a:defRPr/>
            </a:lvl1pPr>
          </a:lstStyle>
          <a:p>
            <a:pPr lvl="0"/>
            <a:r>
              <a:rPr lang="en-US" dirty="0"/>
              <a:t>Description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11" name="Picture Placeholder 10">
            <a:extLst>
              <a:ext uri="{FF2B5EF4-FFF2-40B4-BE49-F238E27FC236}">
                <a16:creationId xmlns:a16="http://schemas.microsoft.com/office/drawing/2014/main" id="{A98EA298-DD21-4B69-8125-094245EDF713}"/>
              </a:ext>
            </a:extLst>
          </p:cNvPr>
          <p:cNvSpPr>
            <a:spLocks noGrp="1"/>
          </p:cNvSpPr>
          <p:nvPr>
            <p:ph type="pic" sz="quarter" idx="13" hasCustomPrompt="1"/>
          </p:nvPr>
        </p:nvSpPr>
        <p:spPr>
          <a:xfrm>
            <a:off x="684213" y="19929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2" name="Picture Placeholder 10">
            <a:extLst>
              <a:ext uri="{FF2B5EF4-FFF2-40B4-BE49-F238E27FC236}">
                <a16:creationId xmlns:a16="http://schemas.microsoft.com/office/drawing/2014/main" id="{4C93EFCC-1E62-4200-9E96-2476EE2581BF}"/>
              </a:ext>
            </a:extLst>
          </p:cNvPr>
          <p:cNvSpPr>
            <a:spLocks noGrp="1"/>
          </p:cNvSpPr>
          <p:nvPr>
            <p:ph type="pic" sz="quarter" idx="14" hasCustomPrompt="1"/>
          </p:nvPr>
        </p:nvSpPr>
        <p:spPr>
          <a:xfrm>
            <a:off x="684213" y="34311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3" name="Picture Placeholder 10">
            <a:extLst>
              <a:ext uri="{FF2B5EF4-FFF2-40B4-BE49-F238E27FC236}">
                <a16:creationId xmlns:a16="http://schemas.microsoft.com/office/drawing/2014/main" id="{8741D874-BD81-4469-AA1C-32517FD7C37B}"/>
              </a:ext>
            </a:extLst>
          </p:cNvPr>
          <p:cNvSpPr>
            <a:spLocks noGrp="1"/>
          </p:cNvSpPr>
          <p:nvPr>
            <p:ph type="pic" sz="quarter" idx="15" hasCustomPrompt="1"/>
          </p:nvPr>
        </p:nvSpPr>
        <p:spPr>
          <a:xfrm>
            <a:off x="684213" y="48693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4" name="Content Placeholder 2">
            <a:extLst>
              <a:ext uri="{FF2B5EF4-FFF2-40B4-BE49-F238E27FC236}">
                <a16:creationId xmlns:a16="http://schemas.microsoft.com/office/drawing/2014/main" id="{CFB0B599-DDEF-43E9-A07F-FC328C595BCE}"/>
              </a:ext>
            </a:extLst>
          </p:cNvPr>
          <p:cNvSpPr>
            <a:spLocks noGrp="1"/>
          </p:cNvSpPr>
          <p:nvPr>
            <p:ph idx="16" hasCustomPrompt="1"/>
          </p:nvPr>
        </p:nvSpPr>
        <p:spPr>
          <a:xfrm>
            <a:off x="2095500" y="3422739"/>
            <a:ext cx="9388499" cy="1095375"/>
          </a:xfrm>
        </p:spPr>
        <p:txBody>
          <a:bodyPr/>
          <a:lstStyle>
            <a:lvl1pPr marL="0" indent="0">
              <a:buNone/>
              <a:defRPr/>
            </a:lvl1pPr>
          </a:lstStyle>
          <a:p>
            <a:pPr lvl="0"/>
            <a:r>
              <a:rPr lang="en-US" dirty="0"/>
              <a:t>Description Here</a:t>
            </a:r>
          </a:p>
        </p:txBody>
      </p:sp>
      <p:sp>
        <p:nvSpPr>
          <p:cNvPr id="15" name="Content Placeholder 2">
            <a:extLst>
              <a:ext uri="{FF2B5EF4-FFF2-40B4-BE49-F238E27FC236}">
                <a16:creationId xmlns:a16="http://schemas.microsoft.com/office/drawing/2014/main" id="{63FF0857-6431-48DC-BE82-9A93C55CEFB4}"/>
              </a:ext>
            </a:extLst>
          </p:cNvPr>
          <p:cNvSpPr>
            <a:spLocks noGrp="1"/>
          </p:cNvSpPr>
          <p:nvPr>
            <p:ph idx="17" hasCustomPrompt="1"/>
          </p:nvPr>
        </p:nvSpPr>
        <p:spPr>
          <a:xfrm>
            <a:off x="2095500" y="4867850"/>
            <a:ext cx="9388499" cy="1095375"/>
          </a:xfrm>
        </p:spPr>
        <p:txBody>
          <a:bodyPr/>
          <a:lstStyle>
            <a:lvl1pPr marL="0" indent="0">
              <a:buNone/>
              <a:defRPr/>
            </a:lvl1pPr>
          </a:lstStyle>
          <a:p>
            <a:pPr lvl="0"/>
            <a:r>
              <a:rPr lang="en-US" dirty="0"/>
              <a:t>Description Here</a:t>
            </a:r>
          </a:p>
        </p:txBody>
      </p:sp>
    </p:spTree>
    <p:extLst>
      <p:ext uri="{BB962C8B-B14F-4D97-AF65-F5344CB8AC3E}">
        <p14:creationId xmlns:p14="http://schemas.microsoft.com/office/powerpoint/2010/main" val="2119471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val="30417404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0" tIns="0" rIns="612000" anchor="ctr"/>
          <a:lstStyle>
            <a:lvl1pPr marL="0" indent="0" algn="r">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AD90A062-54B3-47F2-9D6A-5BC9575208D2}"/>
              </a:ext>
            </a:extLst>
          </p:cNvPr>
          <p:cNvSpPr>
            <a:spLocks noGrp="1"/>
          </p:cNvSpPr>
          <p:nvPr>
            <p:ph type="ctrTitle" hasCustomPrompt="1"/>
          </p:nvPr>
        </p:nvSpPr>
        <p:spPr>
          <a:xfrm>
            <a:off x="0" y="0"/>
            <a:ext cx="9672000" cy="6857999"/>
          </a:xfrm>
          <a:solidFill>
            <a:schemeClr val="tx2">
              <a:alpha val="70000"/>
            </a:schemeClr>
          </a:solidFill>
        </p:spPr>
        <p:txBody>
          <a:bodyPr lIns="1116000" rIns="180000" bIns="756000" anchor="ctr"/>
          <a:lstStyle>
            <a:lvl1pPr algn="l">
              <a:lnSpc>
                <a:spcPct val="65000"/>
              </a:lnSpc>
              <a:defRPr sz="8800" cap="all" baseline="0">
                <a:solidFill>
                  <a:schemeClr val="bg1"/>
                </a:solidFill>
              </a:defRPr>
            </a:lvl1pPr>
          </a:lstStyle>
          <a:p>
            <a:r>
              <a:rPr lang="en-US" dirty="0"/>
              <a:t>Thank </a:t>
            </a:r>
            <a:br>
              <a:rPr lang="en-US" dirty="0"/>
            </a:br>
            <a:r>
              <a:rPr lang="en-US" dirty="0"/>
              <a:t>you</a:t>
            </a:r>
          </a:p>
        </p:txBody>
      </p:sp>
      <p:sp>
        <p:nvSpPr>
          <p:cNvPr id="6" name="Text Placeholder 5">
            <a:extLst>
              <a:ext uri="{FF2B5EF4-FFF2-40B4-BE49-F238E27FC236}">
                <a16:creationId xmlns:a16="http://schemas.microsoft.com/office/drawing/2014/main" id="{D49FD1A9-E34B-4888-90DE-493861AD75C6}"/>
              </a:ext>
            </a:extLst>
          </p:cNvPr>
          <p:cNvSpPr>
            <a:spLocks noGrp="1"/>
          </p:cNvSpPr>
          <p:nvPr>
            <p:ph type="body" sz="quarter" idx="13" hasCustomPrompt="1"/>
          </p:nvPr>
        </p:nvSpPr>
        <p:spPr>
          <a:xfrm>
            <a:off x="1917700" y="4508500"/>
            <a:ext cx="3314700" cy="330200"/>
          </a:xfrm>
        </p:spPr>
        <p:txBody>
          <a:bodyPr anchor="t"/>
          <a:lstStyle>
            <a:lvl1pPr marL="0" indent="0">
              <a:buNone/>
              <a:defRPr sz="2000">
                <a:solidFill>
                  <a:schemeClr val="accent1"/>
                </a:solidFill>
                <a:latin typeface="+mj-lt"/>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Full Name</a:t>
            </a:r>
          </a:p>
        </p:txBody>
      </p:sp>
      <p:sp>
        <p:nvSpPr>
          <p:cNvPr id="9" name="Text Placeholder 5">
            <a:extLst>
              <a:ext uri="{FF2B5EF4-FFF2-40B4-BE49-F238E27FC236}">
                <a16:creationId xmlns:a16="http://schemas.microsoft.com/office/drawing/2014/main" id="{3452AC72-D893-4C1A-83BD-9930164D8935}"/>
              </a:ext>
            </a:extLst>
          </p:cNvPr>
          <p:cNvSpPr>
            <a:spLocks noGrp="1"/>
          </p:cNvSpPr>
          <p:nvPr>
            <p:ph type="body" sz="quarter" idx="14" hasCustomPrompt="1"/>
          </p:nvPr>
        </p:nvSpPr>
        <p:spPr>
          <a:xfrm>
            <a:off x="1917700" y="5180023"/>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Email</a:t>
            </a:r>
          </a:p>
        </p:txBody>
      </p:sp>
      <p:sp>
        <p:nvSpPr>
          <p:cNvPr id="10" name="Text Placeholder 5">
            <a:extLst>
              <a:ext uri="{FF2B5EF4-FFF2-40B4-BE49-F238E27FC236}">
                <a16:creationId xmlns:a16="http://schemas.microsoft.com/office/drawing/2014/main" id="{D2EEC149-F1BE-4C36-A789-5BF73B40A212}"/>
              </a:ext>
            </a:extLst>
          </p:cNvPr>
          <p:cNvSpPr>
            <a:spLocks noGrp="1"/>
          </p:cNvSpPr>
          <p:nvPr>
            <p:ph type="body" sz="quarter" idx="15" hasCustomPrompt="1"/>
          </p:nvPr>
        </p:nvSpPr>
        <p:spPr>
          <a:xfrm>
            <a:off x="1917700" y="5683561"/>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Phone</a:t>
            </a:r>
          </a:p>
        </p:txBody>
      </p:sp>
      <p:sp>
        <p:nvSpPr>
          <p:cNvPr id="11" name="Text Placeholder 5">
            <a:extLst>
              <a:ext uri="{FF2B5EF4-FFF2-40B4-BE49-F238E27FC236}">
                <a16:creationId xmlns:a16="http://schemas.microsoft.com/office/drawing/2014/main" id="{ECC256E6-6AE8-4950-838C-BE638FB47968}"/>
              </a:ext>
            </a:extLst>
          </p:cNvPr>
          <p:cNvSpPr>
            <a:spLocks noGrp="1"/>
          </p:cNvSpPr>
          <p:nvPr>
            <p:ph type="body" sz="quarter" idx="16" hasCustomPrompt="1"/>
          </p:nvPr>
        </p:nvSpPr>
        <p:spPr>
          <a:xfrm>
            <a:off x="1917700" y="4821910"/>
            <a:ext cx="3314700" cy="205029"/>
          </a:xfrm>
        </p:spPr>
        <p:txBody>
          <a:bodyPr anchor="t"/>
          <a:lstStyle>
            <a:lvl1pPr marL="0" indent="0">
              <a:buNone/>
              <a:defRPr sz="1000" i="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POSITION</a:t>
            </a:r>
          </a:p>
        </p:txBody>
      </p:sp>
    </p:spTree>
    <p:extLst>
      <p:ext uri="{BB962C8B-B14F-4D97-AF65-F5344CB8AC3E}">
        <p14:creationId xmlns:p14="http://schemas.microsoft.com/office/powerpoint/2010/main" val="318579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ECD217-FBE5-D20E-83AB-A99CA5E5DD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7FDB06-4F63-1F44-BC86-62DD6CE9E0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7F59D3-0F0C-DACF-403A-4A402EDAB3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F666953-D140-43F5-B256-F58DA1E75014}" type="datetimeFigureOut">
              <a:rPr lang="en-US" smtClean="0"/>
              <a:t>6/4/2024</a:t>
            </a:fld>
            <a:endParaRPr lang="en-US"/>
          </a:p>
        </p:txBody>
      </p:sp>
      <p:sp>
        <p:nvSpPr>
          <p:cNvPr id="5" name="Footer Placeholder 4">
            <a:extLst>
              <a:ext uri="{FF2B5EF4-FFF2-40B4-BE49-F238E27FC236}">
                <a16:creationId xmlns:a16="http://schemas.microsoft.com/office/drawing/2014/main" id="{3C0108D0-EE5A-3553-F8E9-52018E14FF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82DA0D6D-9FDB-2638-6588-31D8BD83D6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168872766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60" r:id="rId15"/>
    <p:sldLayoutId id="2147483661" r:id="rId16"/>
    <p:sldLayoutId id="2147483662" r:id="rId17"/>
    <p:sldLayoutId id="2147483663" r:id="rId18"/>
    <p:sldLayoutId id="2147483664" r:id="rId19"/>
    <p:sldLayoutId id="2147483665" r:id="rId20"/>
    <p:sldLayoutId id="2147483666" r:id="rId21"/>
    <p:sldLayoutId id="2147483667" r:id="rId22"/>
    <p:sldLayoutId id="2147483668" r:id="rId23"/>
    <p:sldLayoutId id="2147483650" r:id="rId24"/>
    <p:sldLayoutId id="2147483669" r:id="rId2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image" Target="../media/image31.png"/><Relationship Id="rId4" Type="http://schemas.openxmlformats.org/officeDocument/2006/relationships/customXml" Target="../ink/ink2.xml"/><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prismap.medicine.ufl.edu/research/idealist/" TargetMode="Externa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g"/><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hyperlink" Target="https://www.ncbi.nlm.nih.gov/pmc/articles/PMC11007068/?utm_source=SimplePie&amp;utm_medium=rss&amp;utm_campaign=pubmed-2&amp;utm_content=1BcJI_Rc2aEg3U9MvYeMQx1PNc5yWYyXm67NgtODmaXGTwb5K0&amp;fc=20240228103040&amp;ff=20240412083233&amp;v=2.18.0.post9+e462414" TargetMode="External"/><Relationship Id="rId7" Type="http://schemas.openxmlformats.org/officeDocument/2006/relationships/diagramQuickStyle" Target="../diagrams/quickStyle8.xml"/><Relationship Id="rId2" Type="http://schemas.openxmlformats.org/officeDocument/2006/relationships/hyperlink" Target="https://www.ncbi.nlm.nih.gov/pmc/articles/PMC8455556/" TargetMode="External"/><Relationship Id="rId1" Type="http://schemas.openxmlformats.org/officeDocument/2006/relationships/slideLayout" Target="../slideLayouts/slideLayout4.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52.png"/><Relationship Id="rId9" Type="http://schemas.microsoft.com/office/2007/relationships/diagramDrawing" Target="../diagrams/drawing8.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www.ncbi.nlm.nih.gov/pmc/articles/PMC11007068/?utm_source=SimplePie&amp;utm_medium=rss&amp;utm_campaign=pubmed-2&amp;utm_content=1BcJI_Rc2aEg3U9MvYeMQx1PNc5yWYyXm67NgtODmaXGTwb5K0&amp;fc=20240228103040&amp;ff=20240412083233&amp;v=2.18.0.post9+e462414" TargetMode="Externa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https://ai.ufl.edu/faculty/working-group-in-" TargetMode="External"/><Relationship Id="rId2" Type="http://schemas.openxmlformats.org/officeDocument/2006/relationships/image" Target="../media/image60.png"/><Relationship Id="rId1" Type="http://schemas.openxmlformats.org/officeDocument/2006/relationships/slideLayout" Target="../slideLayouts/slideLayout5.xml"/><Relationship Id="rId5" Type="http://schemas.openxmlformats.org/officeDocument/2006/relationships/image" Target="../media/image61.png"/><Relationship Id="rId4" Type="http://schemas.openxmlformats.org/officeDocument/2006/relationships/hyperlink" Target="https://www.ctsi.ufl.edu/community/community-advisory-board/"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Doctor pointing on a large display">
            <a:extLst>
              <a:ext uri="{FF2B5EF4-FFF2-40B4-BE49-F238E27FC236}">
                <a16:creationId xmlns:a16="http://schemas.microsoft.com/office/drawing/2014/main" id="{8F02F647-7DBC-4618-AFF3-8CED69C5CDEF}"/>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B8D8E648-93B0-47FF-A306-492EFF7FC499}"/>
              </a:ext>
            </a:extLst>
          </p:cNvPr>
          <p:cNvSpPr>
            <a:spLocks noGrp="1"/>
          </p:cNvSpPr>
          <p:nvPr>
            <p:ph type="ctrTitle"/>
          </p:nvPr>
        </p:nvSpPr>
        <p:spPr/>
        <p:txBody>
          <a:bodyPr/>
          <a:lstStyle/>
          <a:p>
            <a:r>
              <a:rPr lang="en-US" b="1" dirty="0"/>
              <a:t>Ethically Developing AI Tools to Assist in Hospitalized</a:t>
            </a:r>
            <a:br>
              <a:rPr lang="en-US" b="1" dirty="0"/>
            </a:br>
            <a:r>
              <a:rPr lang="en-US" b="1" dirty="0"/>
              <a:t>Patient Autonomy</a:t>
            </a:r>
          </a:p>
        </p:txBody>
      </p:sp>
      <p:sp>
        <p:nvSpPr>
          <p:cNvPr id="4" name="Subtitle 3">
            <a:extLst>
              <a:ext uri="{FF2B5EF4-FFF2-40B4-BE49-F238E27FC236}">
                <a16:creationId xmlns:a16="http://schemas.microsoft.com/office/drawing/2014/main" id="{64857D70-F12B-4E1B-99F8-92DAD4349846}"/>
              </a:ext>
            </a:extLst>
          </p:cNvPr>
          <p:cNvSpPr>
            <a:spLocks noGrp="1"/>
          </p:cNvSpPr>
          <p:nvPr>
            <p:ph type="subTitle" idx="1"/>
          </p:nvPr>
        </p:nvSpPr>
        <p:spPr>
          <a:xfrm>
            <a:off x="3534684" y="4953695"/>
            <a:ext cx="8068036" cy="1778328"/>
          </a:xfrm>
          <a:solidFill>
            <a:srgbClr val="002060"/>
          </a:solidFill>
        </p:spPr>
        <p:txBody>
          <a:bodyPr>
            <a:normAutofit lnSpcReduction="10000"/>
          </a:bodyPr>
          <a:lstStyle/>
          <a:p>
            <a:r>
              <a:rPr lang="en-US" dirty="0">
                <a:solidFill>
                  <a:srgbClr val="FFC000"/>
                </a:solidFill>
              </a:rPr>
              <a:t>Ana Silva, MD</a:t>
            </a:r>
            <a:endParaRPr lang="en-US" baseline="30000" dirty="0">
              <a:solidFill>
                <a:srgbClr val="FFC000"/>
              </a:solidFill>
            </a:endParaRPr>
          </a:p>
          <a:p>
            <a:r>
              <a:rPr lang="en-US" baseline="30000" dirty="0">
                <a:solidFill>
                  <a:srgbClr val="FFC000"/>
                </a:solidFill>
              </a:rPr>
              <a:t>PGY3 Psychiatry Resident, University of Florida College of Medicine</a:t>
            </a:r>
          </a:p>
          <a:p>
            <a:r>
              <a:rPr lang="en-US" dirty="0">
                <a:solidFill>
                  <a:srgbClr val="FFC000"/>
                </a:solidFill>
              </a:rPr>
              <a:t>Joseph Thornton, MD</a:t>
            </a:r>
            <a:endParaRPr lang="en-US" baseline="30000" dirty="0">
              <a:solidFill>
                <a:srgbClr val="FFC000"/>
              </a:solidFill>
            </a:endParaRPr>
          </a:p>
          <a:p>
            <a:r>
              <a:rPr lang="en-US" baseline="30000" dirty="0">
                <a:solidFill>
                  <a:srgbClr val="FFC000"/>
                </a:solidFill>
              </a:rPr>
              <a:t>Clinical Associate Professor of Psychiatry,  Founding Director for the UF-VA UNESCO Bioethics Unit</a:t>
            </a:r>
          </a:p>
        </p:txBody>
      </p:sp>
      <p:sp>
        <p:nvSpPr>
          <p:cNvPr id="5" name="object 7" descr="Beige rectangle">
            <a:extLst>
              <a:ext uri="{FF2B5EF4-FFF2-40B4-BE49-F238E27FC236}">
                <a16:creationId xmlns:a16="http://schemas.microsoft.com/office/drawing/2014/main" id="{C85C272F-FCB2-478D-9E03-EC734D1AB6C0}"/>
              </a:ext>
            </a:extLst>
          </p:cNvPr>
          <p:cNvSpPr/>
          <p:nvPr/>
        </p:nvSpPr>
        <p:spPr bwMode="white">
          <a:xfrm flipV="1">
            <a:off x="3534684" y="4782000"/>
            <a:ext cx="7996916" cy="45719"/>
          </a:xfrm>
          <a:custGeom>
            <a:avLst/>
            <a:gdLst/>
            <a:ahLst/>
            <a:cxnLst/>
            <a:rect l="l" t="t" r="r" b="b"/>
            <a:pathLst>
              <a:path w="3935729">
                <a:moveTo>
                  <a:pt x="0" y="0"/>
                </a:moveTo>
                <a:lnTo>
                  <a:pt x="3935349" y="0"/>
                </a:lnTo>
              </a:path>
            </a:pathLst>
          </a:custGeom>
          <a:ln w="54863">
            <a:solidFill>
              <a:srgbClr val="FFC000"/>
            </a:solidFill>
          </a:ln>
        </p:spPr>
        <p:txBody>
          <a:bodyPr wrap="square" lIns="0" tIns="0" rIns="0" bIns="0" rtlCol="0"/>
          <a:lstStyle/>
          <a:p>
            <a:endParaRPr dirty="0"/>
          </a:p>
        </p:txBody>
      </p:sp>
      <p:sp>
        <p:nvSpPr>
          <p:cNvPr id="15" name="Rectangle 14">
            <a:extLst>
              <a:ext uri="{FF2B5EF4-FFF2-40B4-BE49-F238E27FC236}">
                <a16:creationId xmlns:a16="http://schemas.microsoft.com/office/drawing/2014/main" id="{DA136CB0-4ED9-43FA-81D5-6D3225795A7D}"/>
              </a:ext>
              <a:ext uri="{C183D7F6-B498-43B3-948B-1728B52AA6E4}">
                <adec:decorative xmlns:adec="http://schemas.microsoft.com/office/drawing/2017/decorative" val="1"/>
              </a:ext>
            </a:extLst>
          </p:cNvPr>
          <p:cNvSpPr/>
          <p:nvPr/>
        </p:nvSpPr>
        <p:spPr>
          <a:xfrm>
            <a:off x="3903024" y="4896463"/>
            <a:ext cx="2885950"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A1C12DEF-C92D-5F5A-A84C-6265725AC8D8}"/>
              </a:ext>
            </a:extLst>
          </p:cNvPr>
          <p:cNvPicPr>
            <a:picLocks noChangeAspect="1"/>
          </p:cNvPicPr>
          <p:nvPr/>
        </p:nvPicPr>
        <p:blipFill>
          <a:blip r:embed="rId4"/>
          <a:stretch>
            <a:fillRect/>
          </a:stretch>
        </p:blipFill>
        <p:spPr>
          <a:xfrm>
            <a:off x="7673466" y="340360"/>
            <a:ext cx="4244214" cy="1071880"/>
          </a:xfrm>
          <a:prstGeom prst="rect">
            <a:avLst/>
          </a:prstGeom>
          <a:effectLst>
            <a:glow rad="101600">
              <a:schemeClr val="accent2">
                <a:satMod val="175000"/>
                <a:alpha val="40000"/>
              </a:schemeClr>
            </a:glow>
          </a:effectLst>
        </p:spPr>
      </p:pic>
      <p:pic>
        <p:nvPicPr>
          <p:cNvPr id="1028" name="Picture 4" descr="Home | University of Florida">
            <a:extLst>
              <a:ext uri="{FF2B5EF4-FFF2-40B4-BE49-F238E27FC236}">
                <a16:creationId xmlns:a16="http://schemas.microsoft.com/office/drawing/2014/main" id="{0F73EA56-8C96-62BA-5DA6-F5516502DA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 y="170181"/>
            <a:ext cx="1579882" cy="1579882"/>
          </a:xfrm>
          <a:prstGeom prst="rect">
            <a:avLst/>
          </a:prstGeom>
          <a:noFill/>
          <a:effectLst>
            <a:glow rad="101600">
              <a:schemeClr val="accent5">
                <a:satMod val="175000"/>
                <a:alpha val="40000"/>
              </a:schemeClr>
            </a:glow>
            <a:softEdge rad="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593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6D42D-D564-4611-9A52-85A6597C4F35}"/>
              </a:ext>
            </a:extLst>
          </p:cNvPr>
          <p:cNvSpPr>
            <a:spLocks noGrp="1"/>
          </p:cNvSpPr>
          <p:nvPr>
            <p:ph type="title"/>
          </p:nvPr>
        </p:nvSpPr>
        <p:spPr>
          <a:xfrm>
            <a:off x="878082" y="507051"/>
            <a:ext cx="4641143" cy="1216741"/>
          </a:xfrm>
        </p:spPr>
        <p:txBody>
          <a:bodyPr>
            <a:normAutofit/>
          </a:bodyPr>
          <a:lstStyle/>
          <a:p>
            <a:r>
              <a:rPr lang="en-US" dirty="0">
                <a:solidFill>
                  <a:srgbClr val="FFFF00"/>
                </a:solidFill>
              </a:rPr>
              <a:t>Disclosures </a:t>
            </a:r>
          </a:p>
        </p:txBody>
      </p:sp>
      <p:sp>
        <p:nvSpPr>
          <p:cNvPr id="3" name="Content Placeholder 2">
            <a:extLst>
              <a:ext uri="{FF2B5EF4-FFF2-40B4-BE49-F238E27FC236}">
                <a16:creationId xmlns:a16="http://schemas.microsoft.com/office/drawing/2014/main" id="{0A7AFFDD-997D-443A-9A4D-24593B5AB991}"/>
              </a:ext>
            </a:extLst>
          </p:cNvPr>
          <p:cNvSpPr>
            <a:spLocks noGrp="1"/>
          </p:cNvSpPr>
          <p:nvPr>
            <p:ph idx="1"/>
          </p:nvPr>
        </p:nvSpPr>
        <p:spPr>
          <a:xfrm>
            <a:off x="512748" y="1605184"/>
            <a:ext cx="5088308" cy="4564880"/>
          </a:xfrm>
        </p:spPr>
        <p:txBody>
          <a:bodyPr>
            <a:normAutofit fontScale="47500" lnSpcReduction="20000"/>
          </a:bodyPr>
          <a:lstStyle/>
          <a:p>
            <a:pPr>
              <a:lnSpc>
                <a:spcPct val="90000"/>
              </a:lnSpc>
            </a:pPr>
            <a:r>
              <a:rPr lang="en-US" sz="3100" dirty="0">
                <a:solidFill>
                  <a:srgbClr val="FFFF00"/>
                </a:solidFill>
                <a:latin typeface="Arial" panose="020B0604020202020204" pitchFamily="34" charset="0"/>
                <a:cs typeface="Arial" panose="020B0604020202020204" pitchFamily="34" charset="0"/>
              </a:rPr>
              <a:t>Drs Silva and Thornton have no financial disclosures</a:t>
            </a:r>
          </a:p>
          <a:p>
            <a:pPr>
              <a:lnSpc>
                <a:spcPct val="90000"/>
              </a:lnSpc>
            </a:pPr>
            <a:r>
              <a:rPr lang="en-US" sz="3100" dirty="0">
                <a:solidFill>
                  <a:srgbClr val="FFFF00"/>
                </a:solidFill>
                <a:latin typeface="Arial" panose="020B0604020202020204" pitchFamily="34" charset="0"/>
                <a:cs typeface="Arial" panose="020B0604020202020204" pitchFamily="34" charset="0"/>
              </a:rPr>
              <a:t>Nor Conflicts of Interest.</a:t>
            </a:r>
          </a:p>
          <a:p>
            <a:pPr>
              <a:lnSpc>
                <a:spcPct val="90000"/>
              </a:lnSpc>
            </a:pPr>
            <a:endParaRPr lang="en-US" sz="3100" dirty="0">
              <a:solidFill>
                <a:srgbClr val="FFFF00"/>
              </a:solidFill>
              <a:latin typeface="Arial" panose="020B0604020202020204" pitchFamily="34" charset="0"/>
              <a:cs typeface="Arial" panose="020B0604020202020204" pitchFamily="34" charset="0"/>
            </a:endParaRPr>
          </a:p>
          <a:p>
            <a:pPr>
              <a:lnSpc>
                <a:spcPct val="90000"/>
              </a:lnSpc>
            </a:pPr>
            <a:r>
              <a:rPr lang="en-US" sz="3100" dirty="0">
                <a:solidFill>
                  <a:srgbClr val="FFFF00"/>
                </a:solidFill>
                <a:latin typeface="Arial" panose="020B0604020202020204" pitchFamily="34" charset="0"/>
                <a:cs typeface="Arial" panose="020B0604020202020204" pitchFamily="34" charset="0"/>
              </a:rPr>
              <a:t>Dr Silva is a PG4 Resident in Psychiatry with University of Florida </a:t>
            </a:r>
          </a:p>
          <a:p>
            <a:pPr>
              <a:lnSpc>
                <a:spcPct val="90000"/>
              </a:lnSpc>
            </a:pPr>
            <a:r>
              <a:rPr lang="en-US" sz="3100" dirty="0">
                <a:solidFill>
                  <a:srgbClr val="FFFF00"/>
                </a:solidFill>
                <a:latin typeface="Arial" panose="020B0604020202020204" pitchFamily="34" charset="0"/>
                <a:cs typeface="Arial" panose="020B0604020202020204" pitchFamily="34" charset="0"/>
              </a:rPr>
              <a:t>Dr Thornton is an employee of University of Florida</a:t>
            </a:r>
          </a:p>
          <a:p>
            <a:pPr>
              <a:lnSpc>
                <a:spcPct val="90000"/>
              </a:lnSpc>
            </a:pPr>
            <a:endParaRPr lang="en-US" sz="3100" dirty="0">
              <a:solidFill>
                <a:srgbClr val="FFFF00"/>
              </a:solidFill>
              <a:latin typeface="Arial" panose="020B0604020202020204" pitchFamily="34" charset="0"/>
              <a:cs typeface="Arial" panose="020B0604020202020204" pitchFamily="34" charset="0"/>
            </a:endParaRPr>
          </a:p>
          <a:p>
            <a:pPr>
              <a:lnSpc>
                <a:spcPct val="90000"/>
              </a:lnSpc>
            </a:pPr>
            <a:r>
              <a:rPr lang="en-US" sz="3100" dirty="0">
                <a:solidFill>
                  <a:srgbClr val="FFFF00"/>
                </a:solidFill>
                <a:latin typeface="Arial" panose="020B0604020202020204" pitchFamily="34" charset="0"/>
                <a:cs typeface="Arial" panose="020B0604020202020204" pitchFamily="34" charset="0"/>
              </a:rPr>
              <a:t>Bias disclosure on this topic: </a:t>
            </a:r>
          </a:p>
          <a:p>
            <a:pPr lvl="1">
              <a:lnSpc>
                <a:spcPct val="90000"/>
              </a:lnSpc>
            </a:pPr>
            <a:r>
              <a:rPr lang="en-US" sz="2000" dirty="0">
                <a:solidFill>
                  <a:srgbClr val="FFFF00"/>
                </a:solidFill>
                <a:latin typeface="Arial" panose="020B0604020202020204" pitchFamily="34" charset="0"/>
                <a:cs typeface="Arial" panose="020B0604020202020204" pitchFamily="34" charset="0"/>
              </a:rPr>
              <a:t>Drs Thornton and Silva use AI tools </a:t>
            </a:r>
          </a:p>
          <a:p>
            <a:pPr lvl="1">
              <a:lnSpc>
                <a:spcPct val="90000"/>
              </a:lnSpc>
            </a:pPr>
            <a:r>
              <a:rPr lang="en-US" sz="2000" dirty="0">
                <a:solidFill>
                  <a:srgbClr val="FFFF00"/>
                </a:solidFill>
                <a:latin typeface="Arial" panose="020B0604020202020204" pitchFamily="34" charset="0"/>
                <a:cs typeface="Arial" panose="020B0604020202020204" pitchFamily="34" charset="0"/>
              </a:rPr>
              <a:t> and cautiously optimistic about implementation in healthcare. </a:t>
            </a:r>
          </a:p>
          <a:p>
            <a:pPr lvl="1">
              <a:lnSpc>
                <a:spcPct val="90000"/>
              </a:lnSpc>
            </a:pPr>
            <a:endParaRPr lang="en-US" sz="2000" dirty="0">
              <a:solidFill>
                <a:srgbClr val="FFFF00"/>
              </a:solidFill>
              <a:latin typeface="Arial" panose="020B0604020202020204" pitchFamily="34" charset="0"/>
              <a:cs typeface="Arial" panose="020B0604020202020204" pitchFamily="34" charset="0"/>
            </a:endParaRPr>
          </a:p>
          <a:p>
            <a:pPr>
              <a:lnSpc>
                <a:spcPct val="90000"/>
              </a:lnSpc>
            </a:pPr>
            <a:r>
              <a:rPr lang="en-US" sz="3100" dirty="0">
                <a:solidFill>
                  <a:srgbClr val="FFFF00"/>
                </a:solidFill>
                <a:latin typeface="Arial" panose="020B0604020202020204" pitchFamily="34" charset="0"/>
                <a:cs typeface="Arial" panose="020B0604020202020204" pitchFamily="34" charset="0"/>
              </a:rPr>
              <a:t>Use of AI Programs in this presentation:</a:t>
            </a:r>
          </a:p>
          <a:p>
            <a:pPr lvl="1">
              <a:lnSpc>
                <a:spcPct val="90000"/>
              </a:lnSpc>
            </a:pPr>
            <a:r>
              <a:rPr lang="en-US" sz="2000" dirty="0">
                <a:solidFill>
                  <a:srgbClr val="FFFF00"/>
                </a:solidFill>
                <a:latin typeface="Arial" panose="020B0604020202020204" pitchFamily="34" charset="0"/>
                <a:cs typeface="Arial" panose="020B0604020202020204" pitchFamily="34" charset="0"/>
              </a:rPr>
              <a:t>Microsoft:  Office 365,  Co-pilot,   OpenAI ChatGpt4 , </a:t>
            </a:r>
            <a:r>
              <a:rPr lang="en-US" sz="2000" dirty="0" err="1">
                <a:solidFill>
                  <a:srgbClr val="FFFF00"/>
                </a:solidFill>
                <a:latin typeface="Arial" panose="020B0604020202020204" pitchFamily="34" charset="0"/>
                <a:cs typeface="Arial" panose="020B0604020202020204" pitchFamily="34" charset="0"/>
              </a:rPr>
              <a:t>Dalle</a:t>
            </a:r>
            <a:r>
              <a:rPr lang="en-US" sz="2000" dirty="0">
                <a:solidFill>
                  <a:srgbClr val="FFFF00"/>
                </a:solidFill>
                <a:latin typeface="Arial" panose="020B0604020202020204" pitchFamily="34" charset="0"/>
                <a:cs typeface="Arial" panose="020B0604020202020204" pitchFamily="34" charset="0"/>
              </a:rPr>
              <a:t>-E,</a:t>
            </a:r>
          </a:p>
          <a:p>
            <a:pPr lvl="1">
              <a:lnSpc>
                <a:spcPct val="90000"/>
              </a:lnSpc>
            </a:pPr>
            <a:r>
              <a:rPr lang="en-US" sz="2000" dirty="0">
                <a:solidFill>
                  <a:srgbClr val="FFFF00"/>
                </a:solidFill>
                <a:latin typeface="Arial" panose="020B0604020202020204" pitchFamily="34" charset="0"/>
                <a:cs typeface="Arial" panose="020B0604020202020204" pitchFamily="34" charset="0"/>
              </a:rPr>
              <a:t>Humanizer Pro , Adobe AI); Anthropic: Claude 3;  </a:t>
            </a:r>
          </a:p>
          <a:p>
            <a:pPr lvl="1">
              <a:lnSpc>
                <a:spcPct val="90000"/>
              </a:lnSpc>
            </a:pPr>
            <a:r>
              <a:rPr lang="en-US" sz="2000" dirty="0">
                <a:solidFill>
                  <a:srgbClr val="FFFF00"/>
                </a:solidFill>
                <a:latin typeface="Arial" panose="020B0604020202020204" pitchFamily="34" charset="0"/>
                <a:cs typeface="Arial" panose="020B0604020202020204" pitchFamily="34" charset="0"/>
              </a:rPr>
              <a:t>Synthesia; Google Gemini,</a:t>
            </a:r>
          </a:p>
          <a:p>
            <a:pPr lvl="1">
              <a:lnSpc>
                <a:spcPct val="90000"/>
              </a:lnSpc>
            </a:pPr>
            <a:r>
              <a:rPr lang="en-US" sz="2000" dirty="0">
                <a:solidFill>
                  <a:srgbClr val="FFFF00"/>
                </a:solidFill>
                <a:latin typeface="Arial" panose="020B0604020202020204" pitchFamily="34" charset="0"/>
                <a:cs typeface="Arial" panose="020B0604020202020204" pitchFamily="34" charset="0"/>
              </a:rPr>
              <a:t>All references verified;   Prompt history available</a:t>
            </a:r>
          </a:p>
          <a:p>
            <a:pPr lvl="1">
              <a:lnSpc>
                <a:spcPct val="90000"/>
              </a:lnSpc>
            </a:pPr>
            <a:endParaRPr lang="en-US" sz="2000" dirty="0">
              <a:solidFill>
                <a:srgbClr val="FFFF00"/>
              </a:solidFill>
              <a:latin typeface="Arial" panose="020B0604020202020204" pitchFamily="34" charset="0"/>
              <a:cs typeface="Arial" panose="020B0604020202020204" pitchFamily="34" charset="0"/>
            </a:endParaRPr>
          </a:p>
          <a:p>
            <a:pPr>
              <a:lnSpc>
                <a:spcPct val="90000"/>
              </a:lnSpc>
            </a:pPr>
            <a:r>
              <a:rPr lang="en-US" dirty="0">
                <a:solidFill>
                  <a:srgbClr val="FFFF00"/>
                </a:solidFill>
              </a:rPr>
              <a:t>All content selections and accuracy responsibility</a:t>
            </a:r>
          </a:p>
          <a:p>
            <a:pPr>
              <a:lnSpc>
                <a:spcPct val="90000"/>
              </a:lnSpc>
            </a:pPr>
            <a:r>
              <a:rPr lang="en-US" dirty="0">
                <a:solidFill>
                  <a:srgbClr val="FFFF00"/>
                </a:solidFill>
              </a:rPr>
              <a:t> are with the authors.,  Dr Thornton is senior.  </a:t>
            </a:r>
          </a:p>
        </p:txBody>
      </p:sp>
    </p:spTree>
    <p:extLst>
      <p:ext uri="{BB962C8B-B14F-4D97-AF65-F5344CB8AC3E}">
        <p14:creationId xmlns:p14="http://schemas.microsoft.com/office/powerpoint/2010/main" val="2103038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B82E5-6B7D-4FA7-A1F4-60CF4E3AA24D}"/>
              </a:ext>
            </a:extLst>
          </p:cNvPr>
          <p:cNvSpPr>
            <a:spLocks noGrp="1"/>
          </p:cNvSpPr>
          <p:nvPr>
            <p:ph type="title"/>
          </p:nvPr>
        </p:nvSpPr>
        <p:spPr>
          <a:xfrm>
            <a:off x="1997203" y="495993"/>
            <a:ext cx="3146355" cy="5638831"/>
          </a:xfrm>
          <a:noFill/>
        </p:spPr>
        <p:txBody>
          <a:bodyPr anchor="ctr">
            <a:normAutofit/>
          </a:bodyPr>
          <a:lstStyle/>
          <a:p>
            <a:pPr algn="l"/>
            <a:r>
              <a:rPr lang="en-US" sz="4200" dirty="0">
                <a:solidFill>
                  <a:srgbClr val="FFFF00"/>
                </a:solidFill>
              </a:rPr>
              <a:t>Learning Objectives</a:t>
            </a:r>
            <a:br>
              <a:rPr lang="en-US" sz="4200" dirty="0"/>
            </a:br>
            <a:endParaRPr lang="en-US" sz="4200" dirty="0"/>
          </a:p>
        </p:txBody>
      </p:sp>
      <p:graphicFrame>
        <p:nvGraphicFramePr>
          <p:cNvPr id="5" name="Content Placeholder 2">
            <a:extLst>
              <a:ext uri="{FF2B5EF4-FFF2-40B4-BE49-F238E27FC236}">
                <a16:creationId xmlns:a16="http://schemas.microsoft.com/office/drawing/2014/main" id="{B664437E-F0DF-9223-CED4-BECCA0C45470}"/>
              </a:ext>
            </a:extLst>
          </p:cNvPr>
          <p:cNvGraphicFramePr>
            <a:graphicFrameLocks noGrp="1"/>
          </p:cNvGraphicFramePr>
          <p:nvPr>
            <p:ph idx="1"/>
            <p:extLst>
              <p:ext uri="{D42A27DB-BD31-4B8C-83A1-F6EECF244321}">
                <p14:modId xmlns:p14="http://schemas.microsoft.com/office/powerpoint/2010/main" val="2390780531"/>
              </p:ext>
            </p:extLst>
          </p:nvPr>
        </p:nvGraphicFramePr>
        <p:xfrm>
          <a:off x="5210961" y="866585"/>
          <a:ext cx="4690291"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7390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4663325D-69D7-E29F-5A30-5DE2507F6F5B}"/>
              </a:ext>
            </a:extLst>
          </p:cNvPr>
          <p:cNvPicPr>
            <a:picLocks noGrp="1" noChangeAspect="1"/>
          </p:cNvPicPr>
          <p:nvPr>
            <p:ph type="pic" sz="quarter" idx="12"/>
          </p:nvPr>
        </p:nvPicPr>
        <p:blipFill rotWithShape="1">
          <a:blip r:embed="rId3"/>
          <a:srcRect l="12165" t="11307" r="11045" b="48149"/>
          <a:stretch/>
        </p:blipFill>
        <p:spPr>
          <a:xfrm>
            <a:off x="140415" y="891419"/>
            <a:ext cx="6910457" cy="1913602"/>
          </a:xfrm>
          <a:effectLst>
            <a:outerShdw blurRad="63500" sx="102000" sy="102000" algn="ctr" rotWithShape="0">
              <a:prstClr val="black">
                <a:alpha val="40000"/>
              </a:prstClr>
            </a:outerShdw>
          </a:effectLst>
        </p:spPr>
      </p:pic>
      <p:sp>
        <p:nvSpPr>
          <p:cNvPr id="4" name="Slide Number Placeholder 3">
            <a:extLst>
              <a:ext uri="{FF2B5EF4-FFF2-40B4-BE49-F238E27FC236}">
                <a16:creationId xmlns:a16="http://schemas.microsoft.com/office/drawing/2014/main" id="{BC5B6F5C-61C7-43ED-C604-BA04D4BD48D3}"/>
              </a:ext>
            </a:extLst>
          </p:cNvPr>
          <p:cNvSpPr>
            <a:spLocks noGrp="1"/>
          </p:cNvSpPr>
          <p:nvPr>
            <p:ph type="sldNum" sz="quarter" idx="11"/>
          </p:nvPr>
        </p:nvSpPr>
        <p:spPr/>
        <p:txBody>
          <a:bodyPr/>
          <a:lstStyle/>
          <a:p>
            <a:fld id="{EECC7194-A4D0-457B-9D3E-53681723AFF7}" type="slidenum">
              <a:rPr lang="en-US" smtClean="0"/>
              <a:pPr/>
              <a:t>4</a:t>
            </a:fld>
            <a:endParaRPr lang="en-US" dirty="0"/>
          </a:p>
        </p:txBody>
      </p:sp>
      <p:pic>
        <p:nvPicPr>
          <p:cNvPr id="9" name="Picture 8">
            <a:extLst>
              <a:ext uri="{FF2B5EF4-FFF2-40B4-BE49-F238E27FC236}">
                <a16:creationId xmlns:a16="http://schemas.microsoft.com/office/drawing/2014/main" id="{8A60C8E1-ACF0-943A-350F-E8060DE40B96}"/>
              </a:ext>
            </a:extLst>
          </p:cNvPr>
          <p:cNvPicPr>
            <a:picLocks noChangeAspect="1"/>
          </p:cNvPicPr>
          <p:nvPr/>
        </p:nvPicPr>
        <p:blipFill rotWithShape="1">
          <a:blip r:embed="rId4"/>
          <a:srcRect l="26064" t="30709" r="27484" b="37306"/>
          <a:stretch/>
        </p:blipFill>
        <p:spPr>
          <a:xfrm>
            <a:off x="167870" y="2929062"/>
            <a:ext cx="6936027" cy="1806482"/>
          </a:xfrm>
          <a:prstGeom prst="rect">
            <a:avLst/>
          </a:prstGeom>
          <a:ln>
            <a:solidFill>
              <a:srgbClr val="002060"/>
            </a:solidFill>
          </a:ln>
          <a:effectLst>
            <a:outerShdw blurRad="63500" sx="102000" sy="102000" algn="ctr" rotWithShape="0">
              <a:prstClr val="black">
                <a:alpha val="40000"/>
              </a:prstClr>
            </a:outerShdw>
          </a:effectLst>
        </p:spPr>
      </p:pic>
      <p:pic>
        <p:nvPicPr>
          <p:cNvPr id="17" name="Picture 16">
            <a:extLst>
              <a:ext uri="{FF2B5EF4-FFF2-40B4-BE49-F238E27FC236}">
                <a16:creationId xmlns:a16="http://schemas.microsoft.com/office/drawing/2014/main" id="{C8057B9A-495B-86F3-E5F0-C6620F73186E}"/>
              </a:ext>
            </a:extLst>
          </p:cNvPr>
          <p:cNvPicPr>
            <a:picLocks noChangeAspect="1"/>
          </p:cNvPicPr>
          <p:nvPr/>
        </p:nvPicPr>
        <p:blipFill>
          <a:blip r:embed="rId5"/>
          <a:stretch>
            <a:fillRect/>
          </a:stretch>
        </p:blipFill>
        <p:spPr>
          <a:xfrm>
            <a:off x="7281789" y="137991"/>
            <a:ext cx="4726799" cy="3152775"/>
          </a:xfrm>
          <a:prstGeom prst="rect">
            <a:avLst/>
          </a:prstGeom>
          <a:effectLst>
            <a:outerShdw blurRad="63500" sx="102000" sy="102000" algn="ctr" rotWithShape="0">
              <a:prstClr val="black">
                <a:alpha val="40000"/>
              </a:prstClr>
            </a:outerShdw>
          </a:effectLst>
        </p:spPr>
      </p:pic>
      <p:cxnSp>
        <p:nvCxnSpPr>
          <p:cNvPr id="23" name="Straight Connector 22">
            <a:extLst>
              <a:ext uri="{FF2B5EF4-FFF2-40B4-BE49-F238E27FC236}">
                <a16:creationId xmlns:a16="http://schemas.microsoft.com/office/drawing/2014/main" id="{EB0FE61D-1C47-C3FB-C775-FA31759CB951}"/>
              </a:ext>
            </a:extLst>
          </p:cNvPr>
          <p:cNvCxnSpPr/>
          <p:nvPr/>
        </p:nvCxnSpPr>
        <p:spPr>
          <a:xfrm>
            <a:off x="2207316" y="5770880"/>
            <a:ext cx="3129280"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304EF673-DFA7-1059-68C8-52B26C5E927D}"/>
              </a:ext>
            </a:extLst>
          </p:cNvPr>
          <p:cNvSpPr txBox="1"/>
          <p:nvPr/>
        </p:nvSpPr>
        <p:spPr>
          <a:xfrm>
            <a:off x="723956" y="161421"/>
            <a:ext cx="6096000" cy="584775"/>
          </a:xfrm>
          <a:prstGeom prst="rect">
            <a:avLst/>
          </a:prstGeom>
          <a:noFill/>
        </p:spPr>
        <p:txBody>
          <a:bodyPr wrap="square">
            <a:spAutoFit/>
          </a:bodyPr>
          <a:lstStyle/>
          <a:p>
            <a:pPr algn="ctr"/>
            <a:r>
              <a:rPr lang="en-US" sz="3200" b="1" dirty="0">
                <a:solidFill>
                  <a:schemeClr val="bg1"/>
                </a:solidFill>
                <a:highlight>
                  <a:srgbClr val="000000"/>
                </a:highlight>
              </a:rPr>
              <a:t>AI In Medicine</a:t>
            </a:r>
            <a:endParaRPr lang="en-US" sz="3200" dirty="0">
              <a:solidFill>
                <a:schemeClr val="bg1"/>
              </a:solidFill>
              <a:highlight>
                <a:srgbClr val="000000"/>
              </a:highlight>
            </a:endParaRPr>
          </a:p>
        </p:txBody>
      </p:sp>
      <p:pic>
        <p:nvPicPr>
          <p:cNvPr id="34" name="Picture 33">
            <a:extLst>
              <a:ext uri="{FF2B5EF4-FFF2-40B4-BE49-F238E27FC236}">
                <a16:creationId xmlns:a16="http://schemas.microsoft.com/office/drawing/2014/main" id="{0FD5B3B6-0ABB-93D7-F80B-04D7A27302F7}"/>
              </a:ext>
            </a:extLst>
          </p:cNvPr>
          <p:cNvPicPr>
            <a:picLocks noChangeAspect="1"/>
          </p:cNvPicPr>
          <p:nvPr/>
        </p:nvPicPr>
        <p:blipFill>
          <a:blip r:embed="rId6"/>
          <a:stretch>
            <a:fillRect/>
          </a:stretch>
        </p:blipFill>
        <p:spPr>
          <a:xfrm>
            <a:off x="7281789" y="3567235"/>
            <a:ext cx="4724809" cy="3151905"/>
          </a:xfrm>
          <a:prstGeom prst="rect">
            <a:avLst/>
          </a:prstGeom>
        </p:spPr>
      </p:pic>
      <p:pic>
        <p:nvPicPr>
          <p:cNvPr id="35" name="Picture 34">
            <a:extLst>
              <a:ext uri="{FF2B5EF4-FFF2-40B4-BE49-F238E27FC236}">
                <a16:creationId xmlns:a16="http://schemas.microsoft.com/office/drawing/2014/main" id="{C1C35B5B-B1CB-AA8E-E04F-673D44C511D1}"/>
              </a:ext>
            </a:extLst>
          </p:cNvPr>
          <p:cNvPicPr>
            <a:picLocks noChangeAspect="1"/>
          </p:cNvPicPr>
          <p:nvPr/>
        </p:nvPicPr>
        <p:blipFill rotWithShape="1">
          <a:blip r:embed="rId7"/>
          <a:srcRect b="22538"/>
          <a:stretch/>
        </p:blipFill>
        <p:spPr>
          <a:xfrm>
            <a:off x="185403" y="4880767"/>
            <a:ext cx="6936026" cy="1911479"/>
          </a:xfrm>
          <a:prstGeom prst="rect">
            <a:avLst/>
          </a:prstGeom>
        </p:spPr>
      </p:pic>
      <p:sp>
        <p:nvSpPr>
          <p:cNvPr id="38" name="TextBox 37">
            <a:extLst>
              <a:ext uri="{FF2B5EF4-FFF2-40B4-BE49-F238E27FC236}">
                <a16:creationId xmlns:a16="http://schemas.microsoft.com/office/drawing/2014/main" id="{AD778BA9-D285-5316-6832-4655D9FC4B32}"/>
              </a:ext>
            </a:extLst>
          </p:cNvPr>
          <p:cNvSpPr txBox="1"/>
          <p:nvPr/>
        </p:nvSpPr>
        <p:spPr>
          <a:xfrm>
            <a:off x="3254829" y="1251857"/>
            <a:ext cx="1371600" cy="369332"/>
          </a:xfrm>
          <a:prstGeom prst="rect">
            <a:avLst/>
          </a:prstGeom>
          <a:noFill/>
        </p:spPr>
        <p:txBody>
          <a:bodyPr wrap="square" rtlCol="0">
            <a:spAutoFit/>
          </a:bodyPr>
          <a:lstStyle/>
          <a:p>
            <a:endParaRPr lang="en-US" dirty="0">
              <a:solidFill>
                <a:srgbClr val="FF0000"/>
              </a:solidFill>
            </a:endParaRPr>
          </a:p>
        </p:txBody>
      </p:sp>
      <p:cxnSp>
        <p:nvCxnSpPr>
          <p:cNvPr id="18" name="Straight Connector 17">
            <a:extLst>
              <a:ext uri="{FF2B5EF4-FFF2-40B4-BE49-F238E27FC236}">
                <a16:creationId xmlns:a16="http://schemas.microsoft.com/office/drawing/2014/main" id="{ADA5D196-C79F-8771-8BCE-02AB22DED5CD}"/>
              </a:ext>
            </a:extLst>
          </p:cNvPr>
          <p:cNvCxnSpPr>
            <a:cxnSpLocks/>
          </p:cNvCxnSpPr>
          <p:nvPr/>
        </p:nvCxnSpPr>
        <p:spPr>
          <a:xfrm>
            <a:off x="3169821" y="1546221"/>
            <a:ext cx="1541615"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3" name="Straight Connector 2">
            <a:extLst>
              <a:ext uri="{FF2B5EF4-FFF2-40B4-BE49-F238E27FC236}">
                <a16:creationId xmlns:a16="http://schemas.microsoft.com/office/drawing/2014/main" id="{2B092FBB-47B7-6AAC-F5BF-0262B0D0EB21}"/>
              </a:ext>
            </a:extLst>
          </p:cNvPr>
          <p:cNvCxnSpPr>
            <a:cxnSpLocks/>
          </p:cNvCxnSpPr>
          <p:nvPr/>
        </p:nvCxnSpPr>
        <p:spPr>
          <a:xfrm>
            <a:off x="291496" y="1860798"/>
            <a:ext cx="1541615"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sp>
        <p:nvSpPr>
          <p:cNvPr id="6" name="TextBox 5">
            <a:extLst>
              <a:ext uri="{FF2B5EF4-FFF2-40B4-BE49-F238E27FC236}">
                <a16:creationId xmlns:a16="http://schemas.microsoft.com/office/drawing/2014/main" id="{E453FB46-25DA-702C-0FE8-0091B2C2F0C1}"/>
              </a:ext>
            </a:extLst>
          </p:cNvPr>
          <p:cNvSpPr txBox="1"/>
          <p:nvPr/>
        </p:nvSpPr>
        <p:spPr>
          <a:xfrm>
            <a:off x="7207814" y="2929062"/>
            <a:ext cx="4552386" cy="369332"/>
          </a:xfrm>
          <a:prstGeom prst="rect">
            <a:avLst/>
          </a:prstGeom>
          <a:noFill/>
        </p:spPr>
        <p:txBody>
          <a:bodyPr wrap="square">
            <a:spAutoFit/>
          </a:bodyPr>
          <a:lstStyle/>
          <a:p>
            <a:r>
              <a:rPr lang="en-US" b="1" dirty="0">
                <a:solidFill>
                  <a:schemeClr val="bg1"/>
                </a:solidFill>
              </a:rPr>
              <a:t>Reshaping the landscape of Healthcare</a:t>
            </a:r>
            <a:endParaRPr lang="en-US" dirty="0"/>
          </a:p>
        </p:txBody>
      </p:sp>
      <p:cxnSp>
        <p:nvCxnSpPr>
          <p:cNvPr id="8" name="Straight Connector 7">
            <a:extLst>
              <a:ext uri="{FF2B5EF4-FFF2-40B4-BE49-F238E27FC236}">
                <a16:creationId xmlns:a16="http://schemas.microsoft.com/office/drawing/2014/main" id="{770A139A-43FF-47D6-8178-BA30E760E8A1}"/>
              </a:ext>
            </a:extLst>
          </p:cNvPr>
          <p:cNvCxnSpPr>
            <a:cxnSpLocks/>
          </p:cNvCxnSpPr>
          <p:nvPr/>
        </p:nvCxnSpPr>
        <p:spPr>
          <a:xfrm>
            <a:off x="1988116" y="4391022"/>
            <a:ext cx="3348480"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11" name="Straight Connector 10">
            <a:extLst>
              <a:ext uri="{FF2B5EF4-FFF2-40B4-BE49-F238E27FC236}">
                <a16:creationId xmlns:a16="http://schemas.microsoft.com/office/drawing/2014/main" id="{7F49CFA0-B288-F5F0-7CF6-AAAD3FCCD09F}"/>
              </a:ext>
            </a:extLst>
          </p:cNvPr>
          <p:cNvCxnSpPr>
            <a:cxnSpLocks/>
          </p:cNvCxnSpPr>
          <p:nvPr/>
        </p:nvCxnSpPr>
        <p:spPr>
          <a:xfrm>
            <a:off x="2836333" y="6327772"/>
            <a:ext cx="1875103"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pic>
        <p:nvPicPr>
          <p:cNvPr id="14" name="Picture 13">
            <a:extLst>
              <a:ext uri="{FF2B5EF4-FFF2-40B4-BE49-F238E27FC236}">
                <a16:creationId xmlns:a16="http://schemas.microsoft.com/office/drawing/2014/main" id="{064CC653-08A6-D21D-376E-158E9C7FA0B9}"/>
              </a:ext>
            </a:extLst>
          </p:cNvPr>
          <p:cNvPicPr>
            <a:picLocks noChangeAspect="1"/>
          </p:cNvPicPr>
          <p:nvPr/>
        </p:nvPicPr>
        <p:blipFill>
          <a:blip r:embed="rId8"/>
          <a:stretch>
            <a:fillRect/>
          </a:stretch>
        </p:blipFill>
        <p:spPr>
          <a:xfrm>
            <a:off x="7538739" y="3860535"/>
            <a:ext cx="4432176" cy="2493480"/>
          </a:xfrm>
          <a:prstGeom prst="rect">
            <a:avLst/>
          </a:prstGeom>
        </p:spPr>
      </p:pic>
    </p:spTree>
    <p:extLst>
      <p:ext uri="{BB962C8B-B14F-4D97-AF65-F5344CB8AC3E}">
        <p14:creationId xmlns:p14="http://schemas.microsoft.com/office/powerpoint/2010/main" val="106321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5B6F5C-61C7-43ED-C604-BA04D4BD48D3}"/>
              </a:ext>
            </a:extLst>
          </p:cNvPr>
          <p:cNvSpPr>
            <a:spLocks noGrp="1"/>
          </p:cNvSpPr>
          <p:nvPr>
            <p:ph type="sldNum" sz="quarter" idx="11"/>
          </p:nvPr>
        </p:nvSpPr>
        <p:spPr/>
        <p:txBody>
          <a:bodyPr/>
          <a:lstStyle/>
          <a:p>
            <a:fld id="{EECC7194-A4D0-457B-9D3E-53681723AFF7}" type="slidenum">
              <a:rPr lang="en-US" smtClean="0"/>
              <a:pPr/>
              <a:t>5</a:t>
            </a:fld>
            <a:endParaRPr lang="en-US" dirty="0"/>
          </a:p>
        </p:txBody>
      </p:sp>
      <p:cxnSp>
        <p:nvCxnSpPr>
          <p:cNvPr id="23" name="Straight Connector 22">
            <a:extLst>
              <a:ext uri="{FF2B5EF4-FFF2-40B4-BE49-F238E27FC236}">
                <a16:creationId xmlns:a16="http://schemas.microsoft.com/office/drawing/2014/main" id="{EB0FE61D-1C47-C3FB-C775-FA31759CB951}"/>
              </a:ext>
            </a:extLst>
          </p:cNvPr>
          <p:cNvCxnSpPr/>
          <p:nvPr/>
        </p:nvCxnSpPr>
        <p:spPr>
          <a:xfrm>
            <a:off x="2103120" y="5313680"/>
            <a:ext cx="3129280"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AE36D80-1D0A-6734-A14E-C033960BE555}"/>
              </a:ext>
            </a:extLst>
          </p:cNvPr>
          <p:cNvCxnSpPr>
            <a:cxnSpLocks/>
          </p:cNvCxnSpPr>
          <p:nvPr/>
        </p:nvCxnSpPr>
        <p:spPr>
          <a:xfrm>
            <a:off x="1641001" y="2201415"/>
            <a:ext cx="2026759"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E7F9D349-5FE8-4C2D-B30B-4079EB4182C0}"/>
              </a:ext>
            </a:extLst>
          </p:cNvPr>
          <p:cNvPicPr>
            <a:picLocks noChangeAspect="1"/>
          </p:cNvPicPr>
          <p:nvPr/>
        </p:nvPicPr>
        <p:blipFill rotWithShape="1">
          <a:blip r:embed="rId3"/>
          <a:srcRect l="22750" t="30074" r="23917" b="38815"/>
          <a:stretch/>
        </p:blipFill>
        <p:spPr>
          <a:xfrm>
            <a:off x="187931" y="3033323"/>
            <a:ext cx="6959657" cy="1884679"/>
          </a:xfrm>
          <a:prstGeom prst="rect">
            <a:avLst/>
          </a:prstGeom>
          <a:effectLst>
            <a:outerShdw blurRad="63500" sx="102000" sy="102000" algn="ctr" rotWithShape="0">
              <a:prstClr val="black">
                <a:alpha val="40000"/>
              </a:prstClr>
            </a:outerShdw>
          </a:effectLst>
        </p:spPr>
      </p:pic>
      <p:pic>
        <p:nvPicPr>
          <p:cNvPr id="14" name="Picture 13">
            <a:extLst>
              <a:ext uri="{FF2B5EF4-FFF2-40B4-BE49-F238E27FC236}">
                <a16:creationId xmlns:a16="http://schemas.microsoft.com/office/drawing/2014/main" id="{99E563A9-DFEB-B0C6-D281-8638B5DA89D7}"/>
              </a:ext>
            </a:extLst>
          </p:cNvPr>
          <p:cNvPicPr>
            <a:picLocks noChangeAspect="1"/>
          </p:cNvPicPr>
          <p:nvPr/>
        </p:nvPicPr>
        <p:blipFill rotWithShape="1">
          <a:blip r:embed="rId4"/>
          <a:srcRect l="18250" t="15259" r="18083" b="48509"/>
          <a:stretch/>
        </p:blipFill>
        <p:spPr>
          <a:xfrm>
            <a:off x="203143" y="879600"/>
            <a:ext cx="6959657" cy="2002738"/>
          </a:xfrm>
          <a:prstGeom prst="rect">
            <a:avLst/>
          </a:prstGeom>
          <a:effectLst>
            <a:outerShdw blurRad="63500" sx="102000" sy="102000" algn="ctr" rotWithShape="0">
              <a:prstClr val="black">
                <a:alpha val="40000"/>
              </a:prstClr>
            </a:outerShdw>
          </a:effectLst>
        </p:spPr>
      </p:pic>
      <p:pic>
        <p:nvPicPr>
          <p:cNvPr id="18" name="Picture 17">
            <a:extLst>
              <a:ext uri="{FF2B5EF4-FFF2-40B4-BE49-F238E27FC236}">
                <a16:creationId xmlns:a16="http://schemas.microsoft.com/office/drawing/2014/main" id="{982BFD12-75AB-44D0-558B-D8311D8E8573}"/>
              </a:ext>
            </a:extLst>
          </p:cNvPr>
          <p:cNvPicPr>
            <a:picLocks noChangeAspect="1"/>
          </p:cNvPicPr>
          <p:nvPr/>
        </p:nvPicPr>
        <p:blipFill>
          <a:blip r:embed="rId5"/>
          <a:stretch>
            <a:fillRect/>
          </a:stretch>
        </p:blipFill>
        <p:spPr>
          <a:xfrm>
            <a:off x="7523005" y="858467"/>
            <a:ext cx="4323233" cy="2878038"/>
          </a:xfrm>
          <a:prstGeom prst="rect">
            <a:avLst/>
          </a:prstGeom>
          <a:effectLst>
            <a:outerShdw blurRad="63500" sx="102000" sy="102000" algn="ctr" rotWithShape="0">
              <a:prstClr val="black">
                <a:alpha val="40000"/>
              </a:prstClr>
            </a:outerShdw>
          </a:effectLst>
        </p:spPr>
      </p:pic>
      <p:sp>
        <p:nvSpPr>
          <p:cNvPr id="20" name="TextBox 19">
            <a:extLst>
              <a:ext uri="{FF2B5EF4-FFF2-40B4-BE49-F238E27FC236}">
                <a16:creationId xmlns:a16="http://schemas.microsoft.com/office/drawing/2014/main" id="{652CC560-C005-7EB4-FD3C-40788B5E88F1}"/>
              </a:ext>
            </a:extLst>
          </p:cNvPr>
          <p:cNvSpPr txBox="1"/>
          <p:nvPr/>
        </p:nvSpPr>
        <p:spPr>
          <a:xfrm>
            <a:off x="619760" y="240132"/>
            <a:ext cx="6096000" cy="584775"/>
          </a:xfrm>
          <a:prstGeom prst="rect">
            <a:avLst/>
          </a:prstGeom>
          <a:noFill/>
        </p:spPr>
        <p:txBody>
          <a:bodyPr wrap="square">
            <a:spAutoFit/>
          </a:bodyPr>
          <a:lstStyle/>
          <a:p>
            <a:pPr algn="ctr"/>
            <a:r>
              <a:rPr lang="en-US" sz="3200" b="1" dirty="0">
                <a:solidFill>
                  <a:schemeClr val="bg1"/>
                </a:solidFill>
                <a:highlight>
                  <a:srgbClr val="000000"/>
                </a:highlight>
              </a:rPr>
              <a:t>AI In Medicine</a:t>
            </a:r>
            <a:endParaRPr lang="en-US" sz="3200" dirty="0">
              <a:solidFill>
                <a:schemeClr val="bg1"/>
              </a:solidFill>
              <a:highlight>
                <a:srgbClr val="000000"/>
              </a:highlight>
            </a:endParaRPr>
          </a:p>
        </p:txBody>
      </p:sp>
      <p:pic>
        <p:nvPicPr>
          <p:cNvPr id="22" name="Picture 21">
            <a:extLst>
              <a:ext uri="{FF2B5EF4-FFF2-40B4-BE49-F238E27FC236}">
                <a16:creationId xmlns:a16="http://schemas.microsoft.com/office/drawing/2014/main" id="{EF3C0965-DCA6-1438-23BB-98B8EEB636CE}"/>
              </a:ext>
            </a:extLst>
          </p:cNvPr>
          <p:cNvPicPr>
            <a:picLocks noChangeAspect="1"/>
          </p:cNvPicPr>
          <p:nvPr/>
        </p:nvPicPr>
        <p:blipFill rotWithShape="1">
          <a:blip r:embed="rId6"/>
          <a:srcRect l="19500" t="41333" r="21000" b="36051"/>
          <a:stretch/>
        </p:blipFill>
        <p:spPr>
          <a:xfrm>
            <a:off x="203143" y="5066864"/>
            <a:ext cx="6959657" cy="1648896"/>
          </a:xfrm>
          <a:prstGeom prst="rect">
            <a:avLst/>
          </a:prstGeom>
          <a:effectLst>
            <a:outerShdw blurRad="63500" sx="102000" sy="102000" algn="ctr" rotWithShape="0">
              <a:prstClr val="black">
                <a:alpha val="40000"/>
              </a:prstClr>
            </a:outerShdw>
          </a:effectLst>
        </p:spPr>
      </p:pic>
      <p:pic>
        <p:nvPicPr>
          <p:cNvPr id="24" name="Picture 23">
            <a:extLst>
              <a:ext uri="{FF2B5EF4-FFF2-40B4-BE49-F238E27FC236}">
                <a16:creationId xmlns:a16="http://schemas.microsoft.com/office/drawing/2014/main" id="{10D88370-ABAC-C6B7-D29A-56A3AF102C1B}"/>
              </a:ext>
            </a:extLst>
          </p:cNvPr>
          <p:cNvPicPr>
            <a:picLocks noChangeAspect="1"/>
          </p:cNvPicPr>
          <p:nvPr/>
        </p:nvPicPr>
        <p:blipFill>
          <a:blip r:embed="rId7"/>
          <a:stretch>
            <a:fillRect/>
          </a:stretch>
        </p:blipFill>
        <p:spPr>
          <a:xfrm>
            <a:off x="7523005" y="3928209"/>
            <a:ext cx="4576294" cy="3050863"/>
          </a:xfrm>
          <a:prstGeom prst="rect">
            <a:avLst/>
          </a:prstGeom>
        </p:spPr>
      </p:pic>
      <p:cxnSp>
        <p:nvCxnSpPr>
          <p:cNvPr id="16" name="Straight Connector 15">
            <a:extLst>
              <a:ext uri="{FF2B5EF4-FFF2-40B4-BE49-F238E27FC236}">
                <a16:creationId xmlns:a16="http://schemas.microsoft.com/office/drawing/2014/main" id="{BFD2C5E0-030F-82B8-5B9C-877FFAE29578}"/>
              </a:ext>
            </a:extLst>
          </p:cNvPr>
          <p:cNvCxnSpPr>
            <a:cxnSpLocks/>
          </p:cNvCxnSpPr>
          <p:nvPr/>
        </p:nvCxnSpPr>
        <p:spPr>
          <a:xfrm>
            <a:off x="382385" y="2111640"/>
            <a:ext cx="5619404"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21" name="Straight Connector 20">
            <a:extLst>
              <a:ext uri="{FF2B5EF4-FFF2-40B4-BE49-F238E27FC236}">
                <a16:creationId xmlns:a16="http://schemas.microsoft.com/office/drawing/2014/main" id="{D5A115EC-2A63-97D3-E052-258E9E0C5F2A}"/>
              </a:ext>
            </a:extLst>
          </p:cNvPr>
          <p:cNvCxnSpPr>
            <a:cxnSpLocks/>
          </p:cNvCxnSpPr>
          <p:nvPr/>
        </p:nvCxnSpPr>
        <p:spPr>
          <a:xfrm>
            <a:off x="278873" y="4347764"/>
            <a:ext cx="6703818"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26" name="Straight Connector 25">
            <a:extLst>
              <a:ext uri="{FF2B5EF4-FFF2-40B4-BE49-F238E27FC236}">
                <a16:creationId xmlns:a16="http://schemas.microsoft.com/office/drawing/2014/main" id="{E07D779F-D2DD-AF16-8BBB-434178E1F5DC}"/>
              </a:ext>
            </a:extLst>
          </p:cNvPr>
          <p:cNvCxnSpPr>
            <a:cxnSpLocks/>
          </p:cNvCxnSpPr>
          <p:nvPr/>
        </p:nvCxnSpPr>
        <p:spPr>
          <a:xfrm>
            <a:off x="4871259" y="5578047"/>
            <a:ext cx="872837"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28" name="Straight Connector 27">
            <a:extLst>
              <a:ext uri="{FF2B5EF4-FFF2-40B4-BE49-F238E27FC236}">
                <a16:creationId xmlns:a16="http://schemas.microsoft.com/office/drawing/2014/main" id="{5832BAE6-25F6-E458-0EF9-4EEA25995349}"/>
              </a:ext>
            </a:extLst>
          </p:cNvPr>
          <p:cNvCxnSpPr>
            <a:cxnSpLocks/>
          </p:cNvCxnSpPr>
          <p:nvPr/>
        </p:nvCxnSpPr>
        <p:spPr>
          <a:xfrm>
            <a:off x="278873" y="5852367"/>
            <a:ext cx="5066211"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4033669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B2887E-D7FC-3EF2-8604-08BFC19DCBA9}"/>
              </a:ext>
            </a:extLst>
          </p:cNvPr>
          <p:cNvSpPr/>
          <p:nvPr/>
        </p:nvSpPr>
        <p:spPr>
          <a:xfrm>
            <a:off x="631371" y="4452257"/>
            <a:ext cx="4363307" cy="2273300"/>
          </a:xfrm>
          <a:prstGeom prst="rect">
            <a:avLst/>
          </a:prstGeom>
          <a:solidFill>
            <a:srgbClr val="00206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AutoNum type="arabicPeriod"/>
            </a:pPr>
            <a:r>
              <a:rPr lang="en-US" sz="2000" b="1" dirty="0">
                <a:solidFill>
                  <a:schemeClr val="bg1"/>
                </a:solidFill>
              </a:rPr>
              <a:t>Bias in Data</a:t>
            </a:r>
          </a:p>
          <a:p>
            <a:pPr marL="342900" indent="-342900" algn="ctr">
              <a:buAutoNum type="arabicPeriod"/>
            </a:pPr>
            <a:r>
              <a:rPr lang="en-US" sz="2000" b="1" dirty="0">
                <a:solidFill>
                  <a:schemeClr val="bg1"/>
                </a:solidFill>
              </a:rPr>
              <a:t>Privacy Concerns</a:t>
            </a:r>
          </a:p>
          <a:p>
            <a:pPr marL="342900" indent="-342900" algn="ctr">
              <a:buFontTx/>
              <a:buAutoNum type="arabicPeriod"/>
            </a:pPr>
            <a:r>
              <a:rPr lang="en-US" sz="2000" b="1" dirty="0">
                <a:solidFill>
                  <a:schemeClr val="bg1"/>
                </a:solidFill>
              </a:rPr>
              <a:t>Overreliance on technology</a:t>
            </a:r>
          </a:p>
          <a:p>
            <a:pPr marL="342900" indent="-342900" algn="ctr">
              <a:buAutoNum type="arabicPeriod"/>
            </a:pPr>
            <a:r>
              <a:rPr lang="en-US" sz="2000" b="1" dirty="0">
                <a:solidFill>
                  <a:schemeClr val="bg1"/>
                </a:solidFill>
              </a:rPr>
              <a:t>Lack of Transparency</a:t>
            </a:r>
          </a:p>
          <a:p>
            <a:pPr marL="342900" indent="-342900" algn="ctr">
              <a:buAutoNum type="arabicPeriod"/>
            </a:pPr>
            <a:r>
              <a:rPr lang="en-US" sz="2000" b="1" dirty="0">
                <a:solidFill>
                  <a:schemeClr val="bg1"/>
                </a:solidFill>
              </a:rPr>
              <a:t> Algorithmic errors</a:t>
            </a:r>
          </a:p>
          <a:p>
            <a:pPr marL="342900" indent="-342900" algn="ctr">
              <a:buAutoNum type="arabicPeriod"/>
            </a:pPr>
            <a:r>
              <a:rPr lang="en-US" sz="2000" b="1" dirty="0">
                <a:solidFill>
                  <a:schemeClr val="bg1"/>
                </a:solidFill>
              </a:rPr>
              <a:t>Other ethical dilemmas</a:t>
            </a:r>
            <a:endParaRPr lang="en-US" sz="2000" dirty="0"/>
          </a:p>
        </p:txBody>
      </p:sp>
      <p:sp>
        <p:nvSpPr>
          <p:cNvPr id="20" name="TextBox 19">
            <a:extLst>
              <a:ext uri="{FF2B5EF4-FFF2-40B4-BE49-F238E27FC236}">
                <a16:creationId xmlns:a16="http://schemas.microsoft.com/office/drawing/2014/main" id="{652CC560-C005-7EB4-FD3C-40788B5E88F1}"/>
              </a:ext>
            </a:extLst>
          </p:cNvPr>
          <p:cNvSpPr txBox="1"/>
          <p:nvPr/>
        </p:nvSpPr>
        <p:spPr>
          <a:xfrm>
            <a:off x="0" y="382372"/>
            <a:ext cx="9773920" cy="584775"/>
          </a:xfrm>
          <a:prstGeom prst="rect">
            <a:avLst/>
          </a:prstGeom>
          <a:noFill/>
        </p:spPr>
        <p:txBody>
          <a:bodyPr wrap="square">
            <a:spAutoFit/>
          </a:bodyPr>
          <a:lstStyle/>
          <a:p>
            <a:pPr algn="ctr"/>
            <a:r>
              <a:rPr lang="en-US" sz="3200" b="1" dirty="0">
                <a:solidFill>
                  <a:schemeClr val="bg1"/>
                </a:solidFill>
                <a:highlight>
                  <a:srgbClr val="000000"/>
                </a:highlight>
              </a:rPr>
              <a:t>The Interface of Bioethics and AI in Healthcare</a:t>
            </a:r>
          </a:p>
        </p:txBody>
      </p:sp>
      <p:pic>
        <p:nvPicPr>
          <p:cNvPr id="11" name="Picture 10">
            <a:extLst>
              <a:ext uri="{FF2B5EF4-FFF2-40B4-BE49-F238E27FC236}">
                <a16:creationId xmlns:a16="http://schemas.microsoft.com/office/drawing/2014/main" id="{0472C231-D970-C7D0-6E7C-D838503301F6}"/>
              </a:ext>
            </a:extLst>
          </p:cNvPr>
          <p:cNvPicPr>
            <a:picLocks noChangeAspect="1"/>
          </p:cNvPicPr>
          <p:nvPr/>
        </p:nvPicPr>
        <p:blipFill rotWithShape="1">
          <a:blip r:embed="rId3"/>
          <a:srcRect l="15713" t="13241" r="17590" b="44346"/>
          <a:stretch/>
        </p:blipFill>
        <p:spPr>
          <a:xfrm>
            <a:off x="5153751" y="4078008"/>
            <a:ext cx="6850741" cy="2590800"/>
          </a:xfrm>
          <a:prstGeom prst="rect">
            <a:avLst/>
          </a:prstGeom>
        </p:spPr>
      </p:pic>
      <p:pic>
        <p:nvPicPr>
          <p:cNvPr id="7" name="Picture 6">
            <a:extLst>
              <a:ext uri="{FF2B5EF4-FFF2-40B4-BE49-F238E27FC236}">
                <a16:creationId xmlns:a16="http://schemas.microsoft.com/office/drawing/2014/main" id="{4078F2CC-B235-EDCE-4BDF-F5EA7D0B4F2A}"/>
              </a:ext>
            </a:extLst>
          </p:cNvPr>
          <p:cNvPicPr>
            <a:picLocks noChangeAspect="1"/>
          </p:cNvPicPr>
          <p:nvPr/>
        </p:nvPicPr>
        <p:blipFill>
          <a:blip r:embed="rId4"/>
          <a:stretch>
            <a:fillRect/>
          </a:stretch>
        </p:blipFill>
        <p:spPr>
          <a:xfrm>
            <a:off x="237135" y="1174513"/>
            <a:ext cx="4916616" cy="3277744"/>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2" name="Picture 1">
            <a:extLst>
              <a:ext uri="{FF2B5EF4-FFF2-40B4-BE49-F238E27FC236}">
                <a16:creationId xmlns:a16="http://schemas.microsoft.com/office/drawing/2014/main" id="{BE1093A7-0BBE-8F02-7CCB-174E76681B81}"/>
              </a:ext>
            </a:extLst>
          </p:cNvPr>
          <p:cNvPicPr>
            <a:picLocks noChangeAspect="1"/>
          </p:cNvPicPr>
          <p:nvPr/>
        </p:nvPicPr>
        <p:blipFill>
          <a:blip r:embed="rId5"/>
          <a:stretch>
            <a:fillRect/>
          </a:stretch>
        </p:blipFill>
        <p:spPr>
          <a:xfrm>
            <a:off x="5153751" y="1139559"/>
            <a:ext cx="6850741" cy="2691697"/>
          </a:xfrm>
          <a:prstGeom prst="rect">
            <a:avLst/>
          </a:prstGeom>
        </p:spPr>
      </p:pic>
      <p:cxnSp>
        <p:nvCxnSpPr>
          <p:cNvPr id="31" name="Straight Connector 30">
            <a:extLst>
              <a:ext uri="{FF2B5EF4-FFF2-40B4-BE49-F238E27FC236}">
                <a16:creationId xmlns:a16="http://schemas.microsoft.com/office/drawing/2014/main" id="{CC656F44-80E9-D555-F5CB-321CBE7683A3}"/>
              </a:ext>
            </a:extLst>
          </p:cNvPr>
          <p:cNvCxnSpPr>
            <a:cxnSpLocks/>
          </p:cNvCxnSpPr>
          <p:nvPr/>
        </p:nvCxnSpPr>
        <p:spPr>
          <a:xfrm>
            <a:off x="5520267" y="2740834"/>
            <a:ext cx="4509831"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34" name="Straight Connector 33">
            <a:extLst>
              <a:ext uri="{FF2B5EF4-FFF2-40B4-BE49-F238E27FC236}">
                <a16:creationId xmlns:a16="http://schemas.microsoft.com/office/drawing/2014/main" id="{7F80D229-8788-66FE-D5D9-3C74E4496107}"/>
              </a:ext>
            </a:extLst>
          </p:cNvPr>
          <p:cNvCxnSpPr>
            <a:cxnSpLocks/>
          </p:cNvCxnSpPr>
          <p:nvPr/>
        </p:nvCxnSpPr>
        <p:spPr>
          <a:xfrm>
            <a:off x="5520267" y="3079742"/>
            <a:ext cx="5043230"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36" name="Straight Connector 35">
            <a:extLst>
              <a:ext uri="{FF2B5EF4-FFF2-40B4-BE49-F238E27FC236}">
                <a16:creationId xmlns:a16="http://schemas.microsoft.com/office/drawing/2014/main" id="{8EE5BB30-CEE0-F514-2261-D71E9E511B1D}"/>
              </a:ext>
            </a:extLst>
          </p:cNvPr>
          <p:cNvCxnSpPr>
            <a:cxnSpLocks/>
          </p:cNvCxnSpPr>
          <p:nvPr/>
        </p:nvCxnSpPr>
        <p:spPr>
          <a:xfrm>
            <a:off x="7349067" y="5370559"/>
            <a:ext cx="4333855"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37" name="Straight Connector 36">
            <a:extLst>
              <a:ext uri="{FF2B5EF4-FFF2-40B4-BE49-F238E27FC236}">
                <a16:creationId xmlns:a16="http://schemas.microsoft.com/office/drawing/2014/main" id="{79435E33-4928-2660-B600-B434559E7697}"/>
              </a:ext>
            </a:extLst>
          </p:cNvPr>
          <p:cNvCxnSpPr>
            <a:cxnSpLocks/>
          </p:cNvCxnSpPr>
          <p:nvPr/>
        </p:nvCxnSpPr>
        <p:spPr>
          <a:xfrm>
            <a:off x="7349067" y="5657480"/>
            <a:ext cx="3413034"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9" name="Straight Connector 8">
            <a:extLst>
              <a:ext uri="{FF2B5EF4-FFF2-40B4-BE49-F238E27FC236}">
                <a16:creationId xmlns:a16="http://schemas.microsoft.com/office/drawing/2014/main" id="{F78E18C7-5939-86F3-FAF9-56403F4707C7}"/>
              </a:ext>
            </a:extLst>
          </p:cNvPr>
          <p:cNvCxnSpPr>
            <a:cxnSpLocks/>
          </p:cNvCxnSpPr>
          <p:nvPr/>
        </p:nvCxnSpPr>
        <p:spPr>
          <a:xfrm>
            <a:off x="5520267" y="3418114"/>
            <a:ext cx="1638179"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pic>
        <p:nvPicPr>
          <p:cNvPr id="13" name="Picture 12">
            <a:extLst>
              <a:ext uri="{FF2B5EF4-FFF2-40B4-BE49-F238E27FC236}">
                <a16:creationId xmlns:a16="http://schemas.microsoft.com/office/drawing/2014/main" id="{0150270E-FB8A-CEBE-7F21-4CC305A9AEDE}"/>
              </a:ext>
            </a:extLst>
          </p:cNvPr>
          <p:cNvPicPr>
            <a:picLocks noChangeAspect="1"/>
          </p:cNvPicPr>
          <p:nvPr/>
        </p:nvPicPr>
        <p:blipFill>
          <a:blip r:embed="rId6"/>
          <a:stretch>
            <a:fillRect/>
          </a:stretch>
        </p:blipFill>
        <p:spPr>
          <a:xfrm rot="21140445">
            <a:off x="703067" y="1511881"/>
            <a:ext cx="3470678" cy="2603009"/>
          </a:xfrm>
          <a:prstGeom prst="rect">
            <a:avLst/>
          </a:prstGeom>
        </p:spPr>
      </p:pic>
      <p:sp>
        <p:nvSpPr>
          <p:cNvPr id="16" name="TextBox 15">
            <a:extLst>
              <a:ext uri="{FF2B5EF4-FFF2-40B4-BE49-F238E27FC236}">
                <a16:creationId xmlns:a16="http://schemas.microsoft.com/office/drawing/2014/main" id="{1E1F289D-88B7-578D-FE68-66FA2C9B5BF0}"/>
              </a:ext>
            </a:extLst>
          </p:cNvPr>
          <p:cNvSpPr txBox="1"/>
          <p:nvPr/>
        </p:nvSpPr>
        <p:spPr>
          <a:xfrm rot="21278168">
            <a:off x="815119" y="3875559"/>
            <a:ext cx="1372647" cy="369332"/>
          </a:xfrm>
          <a:prstGeom prst="rect">
            <a:avLst/>
          </a:prstGeom>
          <a:noFill/>
        </p:spPr>
        <p:txBody>
          <a:bodyPr wrap="square">
            <a:spAutoFit/>
          </a:bodyPr>
          <a:lstStyle/>
          <a:p>
            <a:r>
              <a:rPr lang="en-US" b="1" dirty="0">
                <a:solidFill>
                  <a:srgbClr val="FF0000"/>
                </a:solidFill>
              </a:rPr>
              <a:t>Coded Bias</a:t>
            </a:r>
            <a:endParaRPr lang="en-US" dirty="0">
              <a:solidFill>
                <a:srgbClr val="FF0000"/>
              </a:solidFill>
            </a:endParaRPr>
          </a:p>
        </p:txBody>
      </p:sp>
    </p:spTree>
    <p:extLst>
      <p:ext uri="{BB962C8B-B14F-4D97-AF65-F5344CB8AC3E}">
        <p14:creationId xmlns:p14="http://schemas.microsoft.com/office/powerpoint/2010/main" val="2085698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652CC560-C005-7EB4-FD3C-40788B5E88F1}"/>
              </a:ext>
            </a:extLst>
          </p:cNvPr>
          <p:cNvSpPr txBox="1"/>
          <p:nvPr/>
        </p:nvSpPr>
        <p:spPr>
          <a:xfrm>
            <a:off x="0" y="195633"/>
            <a:ext cx="9773920" cy="584775"/>
          </a:xfrm>
          <a:prstGeom prst="rect">
            <a:avLst/>
          </a:prstGeom>
          <a:noFill/>
        </p:spPr>
        <p:txBody>
          <a:bodyPr wrap="square">
            <a:spAutoFit/>
          </a:bodyPr>
          <a:lstStyle/>
          <a:p>
            <a:pPr algn="ctr"/>
            <a:r>
              <a:rPr lang="en-US" sz="3200" b="1" dirty="0">
                <a:solidFill>
                  <a:schemeClr val="bg1"/>
                </a:solidFill>
              </a:rPr>
              <a:t> </a:t>
            </a:r>
            <a:r>
              <a:rPr lang="en-US" sz="3200" b="1" dirty="0">
                <a:solidFill>
                  <a:schemeClr val="bg1"/>
                </a:solidFill>
                <a:highlight>
                  <a:srgbClr val="000000"/>
                </a:highlight>
              </a:rPr>
              <a:t>Bias in data</a:t>
            </a:r>
          </a:p>
        </p:txBody>
      </p:sp>
      <p:sp>
        <p:nvSpPr>
          <p:cNvPr id="5" name="Rectangle: Rounded Corners 4">
            <a:extLst>
              <a:ext uri="{FF2B5EF4-FFF2-40B4-BE49-F238E27FC236}">
                <a16:creationId xmlns:a16="http://schemas.microsoft.com/office/drawing/2014/main" id="{15775FD0-8DBF-8190-E2CB-9EEA15B047EC}"/>
              </a:ext>
            </a:extLst>
          </p:cNvPr>
          <p:cNvSpPr/>
          <p:nvPr/>
        </p:nvSpPr>
        <p:spPr>
          <a:xfrm>
            <a:off x="7041932" y="780408"/>
            <a:ext cx="5046654" cy="3116522"/>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800"/>
              </a:spcAft>
            </a:pPr>
            <a:r>
              <a:rPr lang="en-US" sz="2000" kern="100" dirty="0">
                <a:effectLst/>
                <a:latin typeface="Arial" panose="020B0604020202020204" pitchFamily="34" charset="0"/>
                <a:ea typeface="Aptos" panose="020B0004020202020204" pitchFamily="34" charset="0"/>
                <a:cs typeface="Times New Roman" panose="02020603050405020304" pitchFamily="18" charset="0"/>
              </a:rPr>
              <a:t>“While AI offers possibilities of advanced clinical prediction and decision-making in healthcare, models trained on </a:t>
            </a:r>
            <a:r>
              <a:rPr lang="en-US" sz="2000" u="sng" kern="100" dirty="0">
                <a:effectLst/>
                <a:latin typeface="Arial" panose="020B0604020202020204" pitchFamily="34" charset="0"/>
                <a:ea typeface="Aptos" panose="020B0004020202020204" pitchFamily="34" charset="0"/>
                <a:cs typeface="Times New Roman" panose="02020603050405020304" pitchFamily="18" charset="0"/>
              </a:rPr>
              <a:t>relatively homogeneous datasets, and populations poorly-representative of underlying diversity</a:t>
            </a:r>
            <a:r>
              <a:rPr lang="en-US" sz="2000" kern="100" dirty="0">
                <a:effectLst/>
                <a:latin typeface="Arial" panose="020B0604020202020204" pitchFamily="34" charset="0"/>
                <a:ea typeface="Aptos" panose="020B0004020202020204" pitchFamily="34" charset="0"/>
                <a:cs typeface="Times New Roman" panose="02020603050405020304" pitchFamily="18" charset="0"/>
              </a:rPr>
              <a:t>, limits generalizability and risks biased AI-based decisions” </a:t>
            </a:r>
          </a:p>
        </p:txBody>
      </p:sp>
      <p:sp>
        <p:nvSpPr>
          <p:cNvPr id="2" name="Rectangle: Rounded Corners 1">
            <a:extLst>
              <a:ext uri="{FF2B5EF4-FFF2-40B4-BE49-F238E27FC236}">
                <a16:creationId xmlns:a16="http://schemas.microsoft.com/office/drawing/2014/main" id="{3B6835CC-054A-FDC9-4BF1-FD8EC73EA665}"/>
              </a:ext>
            </a:extLst>
          </p:cNvPr>
          <p:cNvSpPr/>
          <p:nvPr/>
        </p:nvSpPr>
        <p:spPr>
          <a:xfrm>
            <a:off x="5813818" y="4354597"/>
            <a:ext cx="5811655" cy="230777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en-US" dirty="0" err="1"/>
              <a:t>Celi</a:t>
            </a:r>
            <a:r>
              <a:rPr lang="en-US" dirty="0"/>
              <a:t> at all, 2022 – over half of the database used to train AI models came from the USA or China</a:t>
            </a:r>
          </a:p>
          <a:p>
            <a:pPr marL="285750" indent="-285750">
              <a:buFontTx/>
              <a:buChar char="-"/>
            </a:pPr>
            <a:r>
              <a:rPr lang="en-US" dirty="0"/>
              <a:t>More than half of the authors contributing to these clinical AI manuscripts had non-clinical backgrounds and were three times more likely to be male than female.</a:t>
            </a:r>
          </a:p>
          <a:p>
            <a:pPr marL="285750" indent="-285750">
              <a:buFontTx/>
              <a:buChar char="-"/>
            </a:pPr>
            <a:r>
              <a:rPr lang="en-US" dirty="0"/>
              <a:t>Algorithm training and Scalability</a:t>
            </a:r>
          </a:p>
        </p:txBody>
      </p:sp>
      <p:pic>
        <p:nvPicPr>
          <p:cNvPr id="6" name="Picture 5">
            <a:extLst>
              <a:ext uri="{FF2B5EF4-FFF2-40B4-BE49-F238E27FC236}">
                <a16:creationId xmlns:a16="http://schemas.microsoft.com/office/drawing/2014/main" id="{5D1465C9-CF2C-38C5-25F2-E55F4C2E225B}"/>
              </a:ext>
            </a:extLst>
          </p:cNvPr>
          <p:cNvPicPr>
            <a:picLocks noChangeAspect="1"/>
          </p:cNvPicPr>
          <p:nvPr/>
        </p:nvPicPr>
        <p:blipFill>
          <a:blip r:embed="rId3"/>
          <a:stretch>
            <a:fillRect/>
          </a:stretch>
        </p:blipFill>
        <p:spPr>
          <a:xfrm>
            <a:off x="206828" y="3896930"/>
            <a:ext cx="5606989" cy="2713381"/>
          </a:xfrm>
          <a:prstGeom prst="rect">
            <a:avLst/>
          </a:prstGeom>
        </p:spPr>
      </p:pic>
      <p:pic>
        <p:nvPicPr>
          <p:cNvPr id="3" name="Picture 2">
            <a:extLst>
              <a:ext uri="{FF2B5EF4-FFF2-40B4-BE49-F238E27FC236}">
                <a16:creationId xmlns:a16="http://schemas.microsoft.com/office/drawing/2014/main" id="{B0789248-CF3E-308D-D1DF-092B5B53A749}"/>
              </a:ext>
            </a:extLst>
          </p:cNvPr>
          <p:cNvPicPr>
            <a:picLocks noChangeAspect="1"/>
          </p:cNvPicPr>
          <p:nvPr/>
        </p:nvPicPr>
        <p:blipFill rotWithShape="1">
          <a:blip r:embed="rId4"/>
          <a:srcRect l="15713" t="13241" r="17590" b="44346"/>
          <a:stretch/>
        </p:blipFill>
        <p:spPr>
          <a:xfrm>
            <a:off x="103414" y="1100973"/>
            <a:ext cx="6850741" cy="2590800"/>
          </a:xfrm>
          <a:prstGeom prst="rect">
            <a:avLst/>
          </a:prstGeom>
        </p:spPr>
      </p:pic>
      <p:cxnSp>
        <p:nvCxnSpPr>
          <p:cNvPr id="4" name="Straight Connector 3">
            <a:extLst>
              <a:ext uri="{FF2B5EF4-FFF2-40B4-BE49-F238E27FC236}">
                <a16:creationId xmlns:a16="http://schemas.microsoft.com/office/drawing/2014/main" id="{7B256C03-B87A-5293-2878-DF4048C78B43}"/>
              </a:ext>
            </a:extLst>
          </p:cNvPr>
          <p:cNvCxnSpPr>
            <a:cxnSpLocks/>
          </p:cNvCxnSpPr>
          <p:nvPr/>
        </p:nvCxnSpPr>
        <p:spPr>
          <a:xfrm>
            <a:off x="3397177" y="2356569"/>
            <a:ext cx="2698823"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4122921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652CC560-C005-7EB4-FD3C-40788B5E88F1}"/>
              </a:ext>
            </a:extLst>
          </p:cNvPr>
          <p:cNvSpPr txBox="1"/>
          <p:nvPr/>
        </p:nvSpPr>
        <p:spPr>
          <a:xfrm>
            <a:off x="240936" y="321817"/>
            <a:ext cx="11417664" cy="584775"/>
          </a:xfrm>
          <a:prstGeom prst="rect">
            <a:avLst/>
          </a:prstGeom>
          <a:noFill/>
        </p:spPr>
        <p:txBody>
          <a:bodyPr wrap="square">
            <a:spAutoFit/>
          </a:bodyPr>
          <a:lstStyle/>
          <a:p>
            <a:r>
              <a:rPr lang="en-US" sz="3200" b="1" dirty="0">
                <a:solidFill>
                  <a:schemeClr val="bg1"/>
                </a:solidFill>
              </a:rPr>
              <a:t> </a:t>
            </a:r>
            <a:r>
              <a:rPr lang="en-US" sz="3200" b="1" dirty="0">
                <a:solidFill>
                  <a:schemeClr val="bg1"/>
                </a:solidFill>
                <a:highlight>
                  <a:srgbClr val="000000"/>
                </a:highlight>
              </a:rPr>
              <a:t>Privacy Concerns – “With Big Data come Big risks”</a:t>
            </a:r>
          </a:p>
        </p:txBody>
      </p:sp>
      <p:pic>
        <p:nvPicPr>
          <p:cNvPr id="3" name="Picture 2">
            <a:extLst>
              <a:ext uri="{FF2B5EF4-FFF2-40B4-BE49-F238E27FC236}">
                <a16:creationId xmlns:a16="http://schemas.microsoft.com/office/drawing/2014/main" id="{B471B2DC-6AC5-7F5B-3096-59C3D4EE7CB4}"/>
              </a:ext>
            </a:extLst>
          </p:cNvPr>
          <p:cNvPicPr>
            <a:picLocks noChangeAspect="1"/>
          </p:cNvPicPr>
          <p:nvPr/>
        </p:nvPicPr>
        <p:blipFill rotWithShape="1">
          <a:blip r:embed="rId3"/>
          <a:srcRect l="5357" t="23810" r="27500" b="25397"/>
          <a:stretch/>
        </p:blipFill>
        <p:spPr>
          <a:xfrm>
            <a:off x="178376" y="1051034"/>
            <a:ext cx="7780234" cy="2522483"/>
          </a:xfrm>
          <a:prstGeom prst="rect">
            <a:avLst/>
          </a:prstGeom>
        </p:spPr>
      </p:pic>
      <p:pic>
        <p:nvPicPr>
          <p:cNvPr id="11" name="Picture 10">
            <a:extLst>
              <a:ext uri="{FF2B5EF4-FFF2-40B4-BE49-F238E27FC236}">
                <a16:creationId xmlns:a16="http://schemas.microsoft.com/office/drawing/2014/main" id="{5A8F7C29-23E1-15C1-6D6F-085F01637F1B}"/>
              </a:ext>
            </a:extLst>
          </p:cNvPr>
          <p:cNvPicPr>
            <a:picLocks noChangeAspect="1"/>
          </p:cNvPicPr>
          <p:nvPr/>
        </p:nvPicPr>
        <p:blipFill rotWithShape="1">
          <a:blip r:embed="rId4"/>
          <a:srcRect l="23125" t="29048" r="24553" b="40159"/>
          <a:stretch/>
        </p:blipFill>
        <p:spPr>
          <a:xfrm>
            <a:off x="178376" y="4096778"/>
            <a:ext cx="6760027" cy="2237961"/>
          </a:xfrm>
          <a:prstGeom prst="rect">
            <a:avLst/>
          </a:prstGeom>
        </p:spPr>
      </p:pic>
      <p:sp>
        <p:nvSpPr>
          <p:cNvPr id="2" name="Rectangle: Rounded Corners 1">
            <a:extLst>
              <a:ext uri="{FF2B5EF4-FFF2-40B4-BE49-F238E27FC236}">
                <a16:creationId xmlns:a16="http://schemas.microsoft.com/office/drawing/2014/main" id="{56A84D0B-92D2-A22C-33E1-EEBC962B93D6}"/>
              </a:ext>
            </a:extLst>
          </p:cNvPr>
          <p:cNvSpPr/>
          <p:nvPr/>
        </p:nvSpPr>
        <p:spPr>
          <a:xfrm>
            <a:off x="8240111" y="1014323"/>
            <a:ext cx="3615558" cy="2414677"/>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just">
              <a:lnSpc>
                <a:spcPct val="115000"/>
              </a:lnSpc>
              <a:spcBef>
                <a:spcPts val="0"/>
              </a:spcBef>
              <a:spcAft>
                <a:spcPts val="0"/>
              </a:spcAft>
              <a:buClr>
                <a:srgbClr val="0D0D0D"/>
              </a:buClr>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 An algorithm could re-identify </a:t>
            </a:r>
            <a:r>
              <a:rPr lang="en-US" sz="1800" b="1" kern="100" dirty="0">
                <a:effectLst/>
                <a:latin typeface="Arial" panose="020B0604020202020204" pitchFamily="34" charset="0"/>
                <a:ea typeface="Aptos" panose="020B0004020202020204" pitchFamily="34" charset="0"/>
                <a:cs typeface="Times New Roman" panose="02020603050405020304" pitchFamily="18" charset="0"/>
              </a:rPr>
              <a:t>85.6% of adults and 69.8% of children</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in a physical activity cohort study, despite the removal of identifiers of protected health information.</a:t>
            </a:r>
            <a:endParaRPr lang="en-US" dirty="0"/>
          </a:p>
        </p:txBody>
      </p:sp>
      <p:sp>
        <p:nvSpPr>
          <p:cNvPr id="4" name="Rectangle: Rounded Corners 3">
            <a:extLst>
              <a:ext uri="{FF2B5EF4-FFF2-40B4-BE49-F238E27FC236}">
                <a16:creationId xmlns:a16="http://schemas.microsoft.com/office/drawing/2014/main" id="{A7EAFCEF-BE91-4732-F753-9DEE69BA4E41}"/>
              </a:ext>
            </a:extLst>
          </p:cNvPr>
          <p:cNvSpPr/>
          <p:nvPr/>
        </p:nvSpPr>
        <p:spPr>
          <a:xfrm>
            <a:off x="7096358" y="3518263"/>
            <a:ext cx="4917266" cy="3339737"/>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n-US" dirty="0"/>
              <a:t>Technology companies need vast quantities of patient data to build and train machine-learning AI systems. </a:t>
            </a:r>
            <a:r>
              <a:rPr lang="en-US" dirty="0" err="1"/>
              <a:t>Eg</a:t>
            </a:r>
            <a:r>
              <a:rPr lang="en-US" dirty="0"/>
              <a:t>: Google  is training its systems using millions of patient records  hospital system.</a:t>
            </a:r>
          </a:p>
          <a:p>
            <a:pPr marL="285750" indent="-285750" algn="just">
              <a:buFont typeface="Arial" panose="020B0604020202020204" pitchFamily="34" charset="0"/>
              <a:buChar char="•"/>
            </a:pPr>
            <a:r>
              <a:rPr lang="en-US" dirty="0"/>
              <a:t>HIPPA law </a:t>
            </a:r>
            <a:r>
              <a:rPr lang="en-US" sz="1800" dirty="0"/>
              <a:t>must deidentify patient data prior to sharing </a:t>
            </a:r>
            <a:endParaRPr lang="en-US" dirty="0"/>
          </a:p>
          <a:p>
            <a:pPr marL="285750" indent="-285750" algn="just">
              <a:buFont typeface="Arial" panose="020B0604020202020204" pitchFamily="34" charset="0"/>
              <a:buChar char="•"/>
            </a:pPr>
            <a:r>
              <a:rPr lang="en-US" dirty="0"/>
              <a:t>Alliances between technology companies and medical providers = privacy risks (data breech, reidentification via data triangulation).</a:t>
            </a:r>
          </a:p>
        </p:txBody>
      </p:sp>
    </p:spTree>
    <p:extLst>
      <p:ext uri="{BB962C8B-B14F-4D97-AF65-F5344CB8AC3E}">
        <p14:creationId xmlns:p14="http://schemas.microsoft.com/office/powerpoint/2010/main" val="3322417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652CC560-C005-7EB4-FD3C-40788B5E88F1}"/>
              </a:ext>
            </a:extLst>
          </p:cNvPr>
          <p:cNvSpPr txBox="1"/>
          <p:nvPr/>
        </p:nvSpPr>
        <p:spPr>
          <a:xfrm>
            <a:off x="661350" y="321816"/>
            <a:ext cx="6693263" cy="584775"/>
          </a:xfrm>
          <a:prstGeom prst="rect">
            <a:avLst/>
          </a:prstGeom>
          <a:noFill/>
        </p:spPr>
        <p:txBody>
          <a:bodyPr wrap="square">
            <a:spAutoFit/>
          </a:bodyPr>
          <a:lstStyle/>
          <a:p>
            <a:r>
              <a:rPr lang="en-US" sz="3200" b="1" dirty="0">
                <a:solidFill>
                  <a:schemeClr val="bg1"/>
                </a:solidFill>
              </a:rPr>
              <a:t> </a:t>
            </a:r>
            <a:r>
              <a:rPr lang="en-US" sz="3200" b="1" dirty="0">
                <a:solidFill>
                  <a:schemeClr val="bg1"/>
                </a:solidFill>
                <a:highlight>
                  <a:srgbClr val="000000"/>
                </a:highlight>
              </a:rPr>
              <a:t>Privacy Concerns</a:t>
            </a:r>
          </a:p>
        </p:txBody>
      </p:sp>
      <p:sp>
        <p:nvSpPr>
          <p:cNvPr id="6" name="Rectangle: Rounded Corners 5">
            <a:extLst>
              <a:ext uri="{FF2B5EF4-FFF2-40B4-BE49-F238E27FC236}">
                <a16:creationId xmlns:a16="http://schemas.microsoft.com/office/drawing/2014/main" id="{E867E8FE-1414-558F-2678-9D56FB40967D}"/>
              </a:ext>
            </a:extLst>
          </p:cNvPr>
          <p:cNvSpPr/>
          <p:nvPr/>
        </p:nvSpPr>
        <p:spPr>
          <a:xfrm>
            <a:off x="283753" y="3251776"/>
            <a:ext cx="11624493" cy="3284407"/>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sz="2000" dirty="0">
                <a:solidFill>
                  <a:schemeClr val="bg1"/>
                </a:solidFill>
              </a:rPr>
              <a:t>Disclosure and privacy practices should reflect any data-sharing activities that involve patients’ EHR data. </a:t>
            </a:r>
          </a:p>
          <a:p>
            <a:pPr marL="342900" indent="-342900">
              <a:buAutoNum type="arabicPeriod"/>
            </a:pPr>
            <a:r>
              <a:rPr lang="en-US" sz="2000" dirty="0">
                <a:solidFill>
                  <a:schemeClr val="bg1"/>
                </a:solidFill>
              </a:rPr>
              <a:t>EHR data should be deidentified according to HIPAA before sharing them with third parties for research purposes— They should consider using an independent multidisciplinary committee to assess certain uses and disclosures of deidentified datasets, including reidentification risks.</a:t>
            </a:r>
          </a:p>
          <a:p>
            <a:pPr marL="342900" indent="-342900">
              <a:buAutoNum type="arabicPeriod"/>
            </a:pPr>
            <a:r>
              <a:rPr lang="en-US" sz="2000" dirty="0">
                <a:solidFill>
                  <a:schemeClr val="bg1"/>
                </a:solidFill>
              </a:rPr>
              <a:t>Hospitals should get prior written authorization from patients, institutional review board approval, and/or sign a DUA that adequately protects the data and prohibits reidentification. They should also carefully verify whether they really share—vs actually sell—the PHI under HIPAA.</a:t>
            </a:r>
          </a:p>
          <a:p>
            <a:pPr algn="r"/>
            <a:r>
              <a:rPr lang="en-US" dirty="0">
                <a:highlight>
                  <a:srgbClr val="FF0000"/>
                </a:highlight>
              </a:rPr>
              <a:t>Nunez and </a:t>
            </a:r>
            <a:r>
              <a:rPr lang="en-US" dirty="0" err="1">
                <a:highlight>
                  <a:srgbClr val="FF0000"/>
                </a:highlight>
              </a:rPr>
              <a:t>Gerke</a:t>
            </a:r>
            <a:r>
              <a:rPr lang="en-US" dirty="0">
                <a:highlight>
                  <a:srgbClr val="FF0000"/>
                </a:highlight>
              </a:rPr>
              <a:t>, Health Care AI and Patient Privacy—</a:t>
            </a:r>
            <a:r>
              <a:rPr lang="en-US" dirty="0" err="1">
                <a:highlight>
                  <a:srgbClr val="FF0000"/>
                </a:highlight>
              </a:rPr>
              <a:t>Dinerstein</a:t>
            </a:r>
            <a:r>
              <a:rPr lang="en-US" dirty="0">
                <a:highlight>
                  <a:srgbClr val="FF0000"/>
                </a:highlight>
              </a:rPr>
              <a:t> v Google. JAMA, March 2024</a:t>
            </a:r>
          </a:p>
        </p:txBody>
      </p:sp>
      <p:sp>
        <p:nvSpPr>
          <p:cNvPr id="7" name="Rectangle: Rounded Corners 6">
            <a:extLst>
              <a:ext uri="{FF2B5EF4-FFF2-40B4-BE49-F238E27FC236}">
                <a16:creationId xmlns:a16="http://schemas.microsoft.com/office/drawing/2014/main" id="{5663F112-9A09-95F2-B251-8FD62F64463C}"/>
              </a:ext>
            </a:extLst>
          </p:cNvPr>
          <p:cNvSpPr/>
          <p:nvPr/>
        </p:nvSpPr>
        <p:spPr>
          <a:xfrm>
            <a:off x="805544" y="1338955"/>
            <a:ext cx="10281556" cy="1480457"/>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a:t>UNESCO Recommendations on the Ethics of Artificial Intelligence (2021)</a:t>
            </a:r>
          </a:p>
          <a:p>
            <a:pPr marL="342900" indent="-342900">
              <a:buFont typeface="Arial" panose="020B0604020202020204" pitchFamily="34" charset="0"/>
              <a:buChar char="•"/>
            </a:pPr>
            <a:r>
              <a:rPr lang="en-US" sz="2400" dirty="0"/>
              <a:t>European Union General Data Protection Regulation (2016)</a:t>
            </a:r>
          </a:p>
        </p:txBody>
      </p:sp>
      <p:sp>
        <p:nvSpPr>
          <p:cNvPr id="2" name="TextBox 1">
            <a:extLst>
              <a:ext uri="{FF2B5EF4-FFF2-40B4-BE49-F238E27FC236}">
                <a16:creationId xmlns:a16="http://schemas.microsoft.com/office/drawing/2014/main" id="{54E4D3C4-18CA-61AE-E86A-5D00D78A612D}"/>
              </a:ext>
            </a:extLst>
          </p:cNvPr>
          <p:cNvSpPr txBox="1"/>
          <p:nvPr/>
        </p:nvSpPr>
        <p:spPr>
          <a:xfrm>
            <a:off x="6299992" y="6317655"/>
            <a:ext cx="5490542" cy="276999"/>
          </a:xfrm>
          <a:prstGeom prst="rect">
            <a:avLst/>
          </a:prstGeom>
          <a:noFill/>
        </p:spPr>
        <p:txBody>
          <a:bodyPr wrap="none" rtlCol="0">
            <a:spAutoFit/>
          </a:bodyPr>
          <a:lstStyle/>
          <a:p>
            <a:r>
              <a:rPr lang="en-US" sz="1200" dirty="0">
                <a:highlight>
                  <a:srgbClr val="C0C0C0"/>
                </a:highlight>
              </a:rPr>
              <a:t>Learning objective: Previous 3 slides Describe Impact of AI on Patient Autonomy </a:t>
            </a:r>
          </a:p>
        </p:txBody>
      </p:sp>
    </p:spTree>
    <p:extLst>
      <p:ext uri="{BB962C8B-B14F-4D97-AF65-F5344CB8AC3E}">
        <p14:creationId xmlns:p14="http://schemas.microsoft.com/office/powerpoint/2010/main" val="806469376"/>
      </p:ext>
    </p:extLst>
  </p:cSld>
  <p:clrMapOvr>
    <a:masterClrMapping/>
  </p:clrMapOvr>
  <mc:AlternateContent xmlns:mc="http://schemas.openxmlformats.org/markup-compatibility/2006" xmlns:p14="http://schemas.microsoft.com/office/powerpoint/2010/main">
    <mc:Choice Requires="p14">
      <p:transition spd="slow" p14:dur="2000" advTm="1191"/>
    </mc:Choice>
    <mc:Fallback xmlns="">
      <p:transition spd="slow" advTm="119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652CC560-C005-7EB4-FD3C-40788B5E88F1}"/>
              </a:ext>
            </a:extLst>
          </p:cNvPr>
          <p:cNvSpPr txBox="1"/>
          <p:nvPr/>
        </p:nvSpPr>
        <p:spPr>
          <a:xfrm>
            <a:off x="293914" y="222266"/>
            <a:ext cx="9773920" cy="584775"/>
          </a:xfrm>
          <a:prstGeom prst="rect">
            <a:avLst/>
          </a:prstGeom>
          <a:noFill/>
        </p:spPr>
        <p:txBody>
          <a:bodyPr wrap="square">
            <a:spAutoFit/>
          </a:bodyPr>
          <a:lstStyle/>
          <a:p>
            <a:pPr algn="ctr"/>
            <a:r>
              <a:rPr lang="en-US" sz="3200" b="1" dirty="0">
                <a:solidFill>
                  <a:schemeClr val="bg1"/>
                </a:solidFill>
                <a:highlight>
                  <a:srgbClr val="000000"/>
                </a:highlight>
              </a:rPr>
              <a:t>Autonomy in Hospitalized Patients</a:t>
            </a:r>
          </a:p>
        </p:txBody>
      </p:sp>
      <p:sp>
        <p:nvSpPr>
          <p:cNvPr id="3" name="Rectangle: Rounded Corners 2">
            <a:extLst>
              <a:ext uri="{FF2B5EF4-FFF2-40B4-BE49-F238E27FC236}">
                <a16:creationId xmlns:a16="http://schemas.microsoft.com/office/drawing/2014/main" id="{5F4F89E3-2E7D-438E-A170-ED349968FF7D}"/>
              </a:ext>
            </a:extLst>
          </p:cNvPr>
          <p:cNvSpPr/>
          <p:nvPr/>
        </p:nvSpPr>
        <p:spPr>
          <a:xfrm>
            <a:off x="201385" y="3429000"/>
            <a:ext cx="11789229" cy="266337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algn="just">
              <a:lnSpc>
                <a:spcPct val="115000"/>
              </a:lnSpc>
              <a:spcBef>
                <a:spcPts val="0"/>
              </a:spcBef>
              <a:spcAft>
                <a:spcPts val="800"/>
              </a:spcAft>
            </a:pPr>
            <a:r>
              <a:rPr lang="en-US" sz="2400" kern="100" dirty="0">
                <a:effectLst/>
                <a:latin typeface="Arial" panose="020B0604020202020204" pitchFamily="34" charset="0"/>
                <a:ea typeface="Aptos" panose="020B0004020202020204" pitchFamily="34" charset="0"/>
                <a:cs typeface="Times New Roman" panose="02020603050405020304" pitchFamily="18" charset="0"/>
              </a:rPr>
              <a:t>Hospitalized patients:</a:t>
            </a:r>
          </a:p>
          <a:p>
            <a:pPr marL="285750" marR="0" indent="-285750" algn="just">
              <a:lnSpc>
                <a:spcPct val="115000"/>
              </a:lnSpc>
              <a:spcBef>
                <a:spcPts val="0"/>
              </a:spcBef>
              <a:spcAft>
                <a:spcPts val="800"/>
              </a:spcAft>
              <a:buFontTx/>
              <a:buChar char="-"/>
            </a:pPr>
            <a:r>
              <a:rPr lang="en-US" sz="2400" kern="100" dirty="0">
                <a:latin typeface="Arial" panose="020B0604020202020204" pitchFamily="34" charset="0"/>
                <a:ea typeface="Aptos" panose="020B0004020202020204" pitchFamily="34" charset="0"/>
                <a:cs typeface="Times New Roman" panose="02020603050405020304" pitchFamily="18" charset="0"/>
              </a:rPr>
              <a:t>Threefold disadvantage: institutional, existential and cognitive</a:t>
            </a:r>
          </a:p>
          <a:p>
            <a:pPr marL="285750" marR="0" indent="-285750" algn="just">
              <a:lnSpc>
                <a:spcPct val="115000"/>
              </a:lnSpc>
              <a:spcBef>
                <a:spcPts val="0"/>
              </a:spcBef>
              <a:spcAft>
                <a:spcPts val="800"/>
              </a:spcAft>
              <a:buFontTx/>
              <a:buChar char="-"/>
            </a:pPr>
            <a:r>
              <a:rPr lang="en-US" sz="2400" kern="100" dirty="0">
                <a:latin typeface="Arial" panose="020B0604020202020204" pitchFamily="34" charset="0"/>
                <a:ea typeface="Aptos" panose="020B0004020202020204" pitchFamily="34" charset="0"/>
                <a:cs typeface="Times New Roman" panose="02020603050405020304" pitchFamily="18" charset="0"/>
              </a:rPr>
              <a:t>M</a:t>
            </a:r>
            <a:r>
              <a:rPr lang="en-US" sz="2400" kern="100" dirty="0">
                <a:effectLst/>
                <a:latin typeface="Arial" panose="020B0604020202020204" pitchFamily="34" charset="0"/>
                <a:ea typeface="Aptos" panose="020B0004020202020204" pitchFamily="34" charset="0"/>
                <a:cs typeface="Times New Roman" panose="02020603050405020304" pitchFamily="18" charset="0"/>
              </a:rPr>
              <a:t>ore susceptible </a:t>
            </a:r>
            <a:r>
              <a:rPr lang="en-US" sz="2400" kern="100" dirty="0">
                <a:latin typeface="Arial" panose="020B0604020202020204" pitchFamily="34" charset="0"/>
                <a:ea typeface="Aptos" panose="020B0004020202020204" pitchFamily="34" charset="0"/>
                <a:cs typeface="Times New Roman" panose="02020603050405020304" pitchFamily="18" charset="0"/>
              </a:rPr>
              <a:t>to</a:t>
            </a:r>
            <a:r>
              <a:rPr lang="en-US" sz="2400" kern="100" dirty="0">
                <a:effectLst/>
                <a:latin typeface="Arial" panose="020B0604020202020204" pitchFamily="34" charset="0"/>
                <a:ea typeface="Aptos" panose="020B0004020202020204" pitchFamily="34" charset="0"/>
                <a:cs typeface="Times New Roman" panose="02020603050405020304" pitchFamily="18" charset="0"/>
              </a:rPr>
              <a:t> the power imbalances in the physician-patient relationships</a:t>
            </a:r>
          </a:p>
          <a:p>
            <a:pPr marL="285750" marR="0" indent="-285750" algn="just">
              <a:lnSpc>
                <a:spcPct val="115000"/>
              </a:lnSpc>
              <a:spcBef>
                <a:spcPts val="0"/>
              </a:spcBef>
              <a:spcAft>
                <a:spcPts val="800"/>
              </a:spcAft>
              <a:buFontTx/>
              <a:buChar char="-"/>
            </a:pPr>
            <a:r>
              <a:rPr lang="en-US" sz="2400" kern="100" dirty="0">
                <a:latin typeface="Arial" panose="020B0604020202020204" pitchFamily="34" charset="0"/>
                <a:ea typeface="Aptos" panose="020B0004020202020204" pitchFamily="34" charset="0"/>
                <a:cs typeface="Times New Roman" panose="02020603050405020304" pitchFamily="18" charset="0"/>
              </a:rPr>
              <a:t>S</a:t>
            </a:r>
            <a:r>
              <a:rPr lang="en-US" sz="2400" kern="100" dirty="0">
                <a:effectLst/>
                <a:latin typeface="Arial" panose="020B0604020202020204" pitchFamily="34" charset="0"/>
                <a:ea typeface="Aptos" panose="020B0004020202020204" pitchFamily="34" charset="0"/>
                <a:cs typeface="Times New Roman" panose="02020603050405020304" pitchFamily="18" charset="0"/>
              </a:rPr>
              <a:t>ense of powerlessness and lack or autonomy.</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15775FD0-8DBF-8190-E2CB-9EEA15B047EC}"/>
              </a:ext>
            </a:extLst>
          </p:cNvPr>
          <p:cNvSpPr/>
          <p:nvPr/>
        </p:nvSpPr>
        <p:spPr>
          <a:xfrm>
            <a:off x="272142" y="1372727"/>
            <a:ext cx="11484429" cy="1538639"/>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800"/>
              </a:spcAft>
            </a:pPr>
            <a:r>
              <a:rPr lang="en-US" sz="2400" kern="100" dirty="0">
                <a:effectLst/>
                <a:latin typeface="Arial" panose="020B0604020202020204" pitchFamily="34" charset="0"/>
                <a:ea typeface="Aptos" panose="020B0004020202020204" pitchFamily="34" charset="0"/>
                <a:cs typeface="Times New Roman" panose="02020603050405020304" pitchFamily="18" charset="0"/>
              </a:rPr>
              <a:t>Autonomy is a cornerstone principle of bioethics. </a:t>
            </a:r>
          </a:p>
          <a:p>
            <a:pPr marL="0" marR="0" algn="just">
              <a:lnSpc>
                <a:spcPct val="115000"/>
              </a:lnSpc>
              <a:spcBef>
                <a:spcPts val="0"/>
              </a:spcBef>
              <a:spcAft>
                <a:spcPts val="800"/>
              </a:spcAft>
            </a:pPr>
            <a:r>
              <a:rPr lang="en-US" sz="2400" kern="100" dirty="0">
                <a:effectLst/>
                <a:latin typeface="Arial" panose="020B0604020202020204" pitchFamily="34" charset="0"/>
                <a:ea typeface="Aptos" panose="020B0004020202020204" pitchFamily="34" charset="0"/>
                <a:cs typeface="Times New Roman" panose="02020603050405020304" pitchFamily="18" charset="0"/>
              </a:rPr>
              <a:t>Respecting patient autonomy is classically discussed in terms of honesty from clinicians, informed consent and shared decision-making</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6435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A080E2-EB82-5ABC-523B-A4DDCC4F0D53}"/>
              </a:ext>
            </a:extLst>
          </p:cNvPr>
          <p:cNvSpPr>
            <a:spLocks noGrp="1"/>
          </p:cNvSpPr>
          <p:nvPr>
            <p:ph type="title"/>
          </p:nvPr>
        </p:nvSpPr>
        <p:spPr>
          <a:xfrm>
            <a:off x="315310" y="136525"/>
            <a:ext cx="10515600" cy="1325563"/>
          </a:xfrm>
        </p:spPr>
        <p:txBody>
          <a:bodyPr>
            <a:normAutofit/>
          </a:bodyPr>
          <a:lstStyle/>
          <a:p>
            <a:r>
              <a:rPr lang="en-US" sz="3200" b="1" dirty="0">
                <a:solidFill>
                  <a:schemeClr val="bg1"/>
                </a:solidFill>
                <a:highlight>
                  <a:srgbClr val="000000"/>
                </a:highlight>
                <a:latin typeface="+mn-lt"/>
              </a:rPr>
              <a:t>What AI Guidelines Mitigate Ethics  Risk</a:t>
            </a:r>
          </a:p>
        </p:txBody>
      </p:sp>
      <p:sp>
        <p:nvSpPr>
          <p:cNvPr id="4" name="Slide Number Placeholder 3">
            <a:extLst>
              <a:ext uri="{FF2B5EF4-FFF2-40B4-BE49-F238E27FC236}">
                <a16:creationId xmlns:a16="http://schemas.microsoft.com/office/drawing/2014/main" id="{5CB6A3DC-3251-AC24-4F64-50464EF287B3}"/>
              </a:ext>
            </a:extLst>
          </p:cNvPr>
          <p:cNvSpPr>
            <a:spLocks noGrp="1"/>
          </p:cNvSpPr>
          <p:nvPr>
            <p:ph type="sldNum" sz="quarter" idx="12"/>
          </p:nvPr>
        </p:nvSpPr>
        <p:spPr/>
        <p:txBody>
          <a:bodyPr/>
          <a:lstStyle/>
          <a:p>
            <a:fld id="{EECC7194-A4D0-457B-9D3E-53681723AFF7}" type="slidenum">
              <a:rPr lang="en-US" smtClean="0"/>
              <a:pPr/>
              <a:t>11</a:t>
            </a:fld>
            <a:endParaRPr lang="en-US" dirty="0"/>
          </a:p>
        </p:txBody>
      </p:sp>
      <p:graphicFrame>
        <p:nvGraphicFramePr>
          <p:cNvPr id="13" name="Content Placeholder 10">
            <a:extLst>
              <a:ext uri="{FF2B5EF4-FFF2-40B4-BE49-F238E27FC236}">
                <a16:creationId xmlns:a16="http://schemas.microsoft.com/office/drawing/2014/main" id="{D7FD13D2-9DFF-0F98-4F59-67FB84A44A3F}"/>
              </a:ext>
            </a:extLst>
          </p:cNvPr>
          <p:cNvGraphicFramePr>
            <a:graphicFrameLocks noGrp="1"/>
          </p:cNvGraphicFramePr>
          <p:nvPr>
            <p:ph idx="1"/>
            <p:extLst>
              <p:ext uri="{D42A27DB-BD31-4B8C-83A1-F6EECF244321}">
                <p14:modId xmlns:p14="http://schemas.microsoft.com/office/powerpoint/2010/main" val="2527660966"/>
              </p:ext>
            </p:extLst>
          </p:nvPr>
        </p:nvGraphicFramePr>
        <p:xfrm>
          <a:off x="315310" y="1177160"/>
          <a:ext cx="11561380" cy="53918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47807F01-88EC-1C73-8462-03CA8EBAF3D0}"/>
              </a:ext>
            </a:extLst>
          </p:cNvPr>
          <p:cNvSpPr txBox="1"/>
          <p:nvPr/>
        </p:nvSpPr>
        <p:spPr>
          <a:xfrm>
            <a:off x="953729" y="5897325"/>
            <a:ext cx="1585434" cy="369332"/>
          </a:xfrm>
          <a:prstGeom prst="rect">
            <a:avLst/>
          </a:prstGeom>
          <a:noFill/>
        </p:spPr>
        <p:txBody>
          <a:bodyPr wrap="none" rtlCol="0">
            <a:spAutoFit/>
          </a:bodyPr>
          <a:lstStyle/>
          <a:p>
            <a:r>
              <a:rPr lang="en-US" dirty="0">
                <a:solidFill>
                  <a:schemeClr val="bg1"/>
                </a:solidFill>
              </a:rPr>
              <a:t>*  A new entity</a:t>
            </a:r>
          </a:p>
        </p:txBody>
      </p:sp>
    </p:spTree>
    <p:extLst>
      <p:ext uri="{BB962C8B-B14F-4D97-AF65-F5344CB8AC3E}">
        <p14:creationId xmlns:p14="http://schemas.microsoft.com/office/powerpoint/2010/main" val="95379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868748D-1AB5-4E22-A854-B340A11D8567}"/>
              </a:ext>
            </a:extLst>
          </p:cNvPr>
          <p:cNvSpPr>
            <a:spLocks noGrp="1"/>
          </p:cNvSpPr>
          <p:nvPr>
            <p:ph type="title"/>
          </p:nvPr>
        </p:nvSpPr>
        <p:spPr>
          <a:xfrm>
            <a:off x="2037036" y="331077"/>
            <a:ext cx="7886700" cy="497589"/>
          </a:xfrm>
        </p:spPr>
        <p:txBody>
          <a:bodyPr>
            <a:normAutofit fontScale="90000"/>
          </a:bodyPr>
          <a:lstStyle/>
          <a:p>
            <a:pPr algn="ctr"/>
            <a:br>
              <a:rPr lang="en-US" altLang="en-US" b="1" dirty="0">
                <a:latin typeface="Calibri" panose="020F0502020204030204" pitchFamily="34" charset="0"/>
                <a:ea typeface="Calibri" panose="020F0502020204030204" pitchFamily="34" charset="0"/>
                <a:cs typeface="Times New Roman" panose="02020603050405020304" pitchFamily="18" charset="0"/>
              </a:rPr>
            </a:br>
            <a:r>
              <a:rPr lang="en-US" altLang="en-US" sz="3600" b="1" dirty="0">
                <a:solidFill>
                  <a:schemeClr val="bg1"/>
                </a:solidFill>
                <a:highlight>
                  <a:srgbClr val="000000"/>
                </a:highlight>
                <a:latin typeface="Aptos" panose="020B0004020202020204" pitchFamily="34" charset="0"/>
                <a:ea typeface="Calibri" panose="020F0502020204030204" pitchFamily="34" charset="0"/>
                <a:cs typeface="Times New Roman" panose="02020603050405020304" pitchFamily="18" charset="0"/>
              </a:rPr>
              <a:t>UNESCO’S 15 BIOETHICAL PRINCIPLES</a:t>
            </a:r>
            <a:br>
              <a:rPr lang="en-US" altLang="en-US" sz="2100" dirty="0">
                <a:solidFill>
                  <a:schemeClr val="tx1"/>
                </a:solidFill>
              </a:rPr>
            </a:br>
            <a:endParaRPr lang="en-US" dirty="0"/>
          </a:p>
        </p:txBody>
      </p:sp>
      <p:graphicFrame>
        <p:nvGraphicFramePr>
          <p:cNvPr id="10" name="Table 9">
            <a:extLst>
              <a:ext uri="{FF2B5EF4-FFF2-40B4-BE49-F238E27FC236}">
                <a16:creationId xmlns:a16="http://schemas.microsoft.com/office/drawing/2014/main" id="{1A8F67FA-C437-4097-8527-4B04392B6370}"/>
              </a:ext>
            </a:extLst>
          </p:cNvPr>
          <p:cNvGraphicFramePr>
            <a:graphicFrameLocks noGrp="1"/>
          </p:cNvGraphicFramePr>
          <p:nvPr>
            <p:extLst>
              <p:ext uri="{D42A27DB-BD31-4B8C-83A1-F6EECF244321}">
                <p14:modId xmlns:p14="http://schemas.microsoft.com/office/powerpoint/2010/main" val="4174272614"/>
              </p:ext>
            </p:extLst>
          </p:nvPr>
        </p:nvGraphicFramePr>
        <p:xfrm>
          <a:off x="914400" y="1061546"/>
          <a:ext cx="10174014" cy="5465379"/>
        </p:xfrm>
        <a:graphic>
          <a:graphicData uri="http://schemas.openxmlformats.org/drawingml/2006/table">
            <a:tbl>
              <a:tblPr firstRow="1" firstCol="1" bandRow="1">
                <a:tableStyleId>{5C22544A-7EE6-4342-B048-85BDC9FD1C3A}</a:tableStyleId>
              </a:tblPr>
              <a:tblGrid>
                <a:gridCol w="481446">
                  <a:extLst>
                    <a:ext uri="{9D8B030D-6E8A-4147-A177-3AD203B41FA5}">
                      <a16:colId xmlns:a16="http://schemas.microsoft.com/office/drawing/2014/main" val="3240937435"/>
                    </a:ext>
                  </a:extLst>
                </a:gridCol>
                <a:gridCol w="1821004">
                  <a:extLst>
                    <a:ext uri="{9D8B030D-6E8A-4147-A177-3AD203B41FA5}">
                      <a16:colId xmlns:a16="http://schemas.microsoft.com/office/drawing/2014/main" val="3323283399"/>
                    </a:ext>
                  </a:extLst>
                </a:gridCol>
                <a:gridCol w="2059737">
                  <a:extLst>
                    <a:ext uri="{9D8B030D-6E8A-4147-A177-3AD203B41FA5}">
                      <a16:colId xmlns:a16="http://schemas.microsoft.com/office/drawing/2014/main" val="3063347774"/>
                    </a:ext>
                  </a:extLst>
                </a:gridCol>
                <a:gridCol w="1921803">
                  <a:extLst>
                    <a:ext uri="{9D8B030D-6E8A-4147-A177-3AD203B41FA5}">
                      <a16:colId xmlns:a16="http://schemas.microsoft.com/office/drawing/2014/main" val="217757242"/>
                    </a:ext>
                  </a:extLst>
                </a:gridCol>
                <a:gridCol w="2017295">
                  <a:extLst>
                    <a:ext uri="{9D8B030D-6E8A-4147-A177-3AD203B41FA5}">
                      <a16:colId xmlns:a16="http://schemas.microsoft.com/office/drawing/2014/main" val="3862976046"/>
                    </a:ext>
                  </a:extLst>
                </a:gridCol>
                <a:gridCol w="1872729">
                  <a:extLst>
                    <a:ext uri="{9D8B030D-6E8A-4147-A177-3AD203B41FA5}">
                      <a16:colId xmlns:a16="http://schemas.microsoft.com/office/drawing/2014/main" val="32959443"/>
                    </a:ext>
                  </a:extLst>
                </a:gridCol>
              </a:tblGrid>
              <a:tr h="217838">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27555625"/>
                  </a:ext>
                </a:extLst>
              </a:tr>
              <a:tr h="1585383">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Human Dignity and Human Rights</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Autonomy and individual responsibility</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Benefit and Harm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Privacy and Confidentiality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Consent</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extLst>
                  <a:ext uri="{0D108BD9-81ED-4DB2-BD59-A6C34878D82A}">
                    <a16:rowId xmlns:a16="http://schemas.microsoft.com/office/drawing/2014/main" val="905948725"/>
                  </a:ext>
                </a:extLst>
              </a:tr>
              <a:tr h="1831079">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Equality Justice and Equity</a:t>
                      </a:r>
                    </a:p>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Persons without Capacity to Consent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Human vulnerability and personal integrity</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Non-discrimination</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Respect for Cultural diversity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extLst>
                  <a:ext uri="{0D108BD9-81ED-4DB2-BD59-A6C34878D82A}">
                    <a16:rowId xmlns:a16="http://schemas.microsoft.com/office/drawing/2014/main" val="3738934283"/>
                  </a:ext>
                </a:extLst>
              </a:tr>
              <a:tr h="1831079">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Solidarity and Cooperation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Social Responsibility and Health </a:t>
                      </a:r>
                    </a:p>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Sharing of Benefits</a:t>
                      </a:r>
                    </a:p>
                    <a:p>
                      <a:pPr marL="0" marR="0">
                        <a:lnSpc>
                          <a:spcPct val="107000"/>
                        </a:lnSpc>
                        <a:spcBef>
                          <a:spcPts val="0"/>
                        </a:spcBef>
                        <a:spcAft>
                          <a:spcPts val="0"/>
                        </a:spcAft>
                      </a:pPr>
                      <a:r>
                        <a:rPr lang="en-US" sz="1200">
                          <a:effectLst/>
                          <a:latin typeface="Arial" panose="020B0604020202020204" pitchFamily="34" charset="0"/>
                          <a:cs typeface="Arial" panose="020B0604020202020204" pitchFamily="34" charset="0"/>
                        </a:rPr>
                        <a:t>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Protecting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Future Generations</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Protecting Biodiversity, Biosphere and Environment</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extLst>
                  <a:ext uri="{0D108BD9-81ED-4DB2-BD59-A6C34878D82A}">
                    <a16:rowId xmlns:a16="http://schemas.microsoft.com/office/drawing/2014/main" val="285031420"/>
                  </a:ext>
                </a:extLst>
              </a:tr>
            </a:tbl>
          </a:graphicData>
        </a:graphic>
      </p:graphicFrame>
    </p:spTree>
    <p:extLst>
      <p:ext uri="{BB962C8B-B14F-4D97-AF65-F5344CB8AC3E}">
        <p14:creationId xmlns:p14="http://schemas.microsoft.com/office/powerpoint/2010/main" val="916169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868748D-1AB5-4E22-A854-B340A11D8567}"/>
              </a:ext>
            </a:extLst>
          </p:cNvPr>
          <p:cNvSpPr>
            <a:spLocks noGrp="1"/>
          </p:cNvSpPr>
          <p:nvPr>
            <p:ph type="title"/>
          </p:nvPr>
        </p:nvSpPr>
        <p:spPr>
          <a:xfrm>
            <a:off x="2032057" y="847211"/>
            <a:ext cx="8593901" cy="497589"/>
          </a:xfrm>
        </p:spPr>
        <p:txBody>
          <a:bodyPr>
            <a:normAutofit fontScale="90000"/>
          </a:bodyPr>
          <a:lstStyle/>
          <a:p>
            <a:pPr algn="ctr"/>
            <a:br>
              <a:rPr lang="en-US" altLang="en-US" b="1" dirty="0">
                <a:latin typeface="Calibri" panose="020F0502020204030204" pitchFamily="34" charset="0"/>
                <a:ea typeface="Calibri" panose="020F0502020204030204" pitchFamily="34" charset="0"/>
                <a:cs typeface="Times New Roman" panose="02020603050405020304" pitchFamily="18" charset="0"/>
              </a:rPr>
            </a:br>
            <a:r>
              <a:rPr lang="en-US" altLang="en-US" sz="3600" b="1" dirty="0">
                <a:solidFill>
                  <a:schemeClr val="bg1"/>
                </a:solidFill>
                <a:highlight>
                  <a:srgbClr val="000000"/>
                </a:highlight>
                <a:latin typeface="+mn-lt"/>
                <a:ea typeface="Calibri" panose="020F0502020204030204" pitchFamily="34" charset="0"/>
                <a:cs typeface="Times New Roman" panose="02020603050405020304" pitchFamily="18" charset="0"/>
              </a:rPr>
              <a:t>UNESCO’S 10 ETHICAL PRINCIPLES FOR AI </a:t>
            </a:r>
            <a:br>
              <a:rPr lang="en-US" altLang="en-US" sz="2100" dirty="0">
                <a:solidFill>
                  <a:schemeClr val="tx1"/>
                </a:solidFill>
              </a:rPr>
            </a:br>
            <a:endParaRPr lang="en-US" dirty="0"/>
          </a:p>
        </p:txBody>
      </p:sp>
      <p:graphicFrame>
        <p:nvGraphicFramePr>
          <p:cNvPr id="10" name="Table 9">
            <a:extLst>
              <a:ext uri="{FF2B5EF4-FFF2-40B4-BE49-F238E27FC236}">
                <a16:creationId xmlns:a16="http://schemas.microsoft.com/office/drawing/2014/main" id="{1A8F67FA-C437-4097-8527-4B04392B6370}"/>
              </a:ext>
            </a:extLst>
          </p:cNvPr>
          <p:cNvGraphicFramePr>
            <a:graphicFrameLocks noGrp="1"/>
          </p:cNvGraphicFramePr>
          <p:nvPr>
            <p:extLst>
              <p:ext uri="{D42A27DB-BD31-4B8C-83A1-F6EECF244321}">
                <p14:modId xmlns:p14="http://schemas.microsoft.com/office/powerpoint/2010/main" val="3600520364"/>
              </p:ext>
            </p:extLst>
          </p:nvPr>
        </p:nvGraphicFramePr>
        <p:xfrm>
          <a:off x="2379677" y="2210960"/>
          <a:ext cx="7191462" cy="2799871"/>
        </p:xfrm>
        <a:graphic>
          <a:graphicData uri="http://schemas.openxmlformats.org/drawingml/2006/table">
            <a:tbl>
              <a:tblPr firstRow="1" firstCol="1" bandRow="1">
                <a:tableStyleId>{5C22544A-7EE6-4342-B048-85BDC9FD1C3A}</a:tableStyleId>
              </a:tblPr>
              <a:tblGrid>
                <a:gridCol w="340307">
                  <a:extLst>
                    <a:ext uri="{9D8B030D-6E8A-4147-A177-3AD203B41FA5}">
                      <a16:colId xmlns:a16="http://schemas.microsoft.com/office/drawing/2014/main" val="3240937435"/>
                    </a:ext>
                  </a:extLst>
                </a:gridCol>
                <a:gridCol w="1287170">
                  <a:extLst>
                    <a:ext uri="{9D8B030D-6E8A-4147-A177-3AD203B41FA5}">
                      <a16:colId xmlns:a16="http://schemas.microsoft.com/office/drawing/2014/main" val="3323283399"/>
                    </a:ext>
                  </a:extLst>
                </a:gridCol>
                <a:gridCol w="1455917">
                  <a:extLst>
                    <a:ext uri="{9D8B030D-6E8A-4147-A177-3AD203B41FA5}">
                      <a16:colId xmlns:a16="http://schemas.microsoft.com/office/drawing/2014/main" val="3063347774"/>
                    </a:ext>
                  </a:extLst>
                </a:gridCol>
                <a:gridCol w="1358419">
                  <a:extLst>
                    <a:ext uri="{9D8B030D-6E8A-4147-A177-3AD203B41FA5}">
                      <a16:colId xmlns:a16="http://schemas.microsoft.com/office/drawing/2014/main" val="217757242"/>
                    </a:ext>
                  </a:extLst>
                </a:gridCol>
                <a:gridCol w="1425918">
                  <a:extLst>
                    <a:ext uri="{9D8B030D-6E8A-4147-A177-3AD203B41FA5}">
                      <a16:colId xmlns:a16="http://schemas.microsoft.com/office/drawing/2014/main" val="3862976046"/>
                    </a:ext>
                  </a:extLst>
                </a:gridCol>
                <a:gridCol w="1323731">
                  <a:extLst>
                    <a:ext uri="{9D8B030D-6E8A-4147-A177-3AD203B41FA5}">
                      <a16:colId xmlns:a16="http://schemas.microsoft.com/office/drawing/2014/main" val="32959443"/>
                    </a:ext>
                  </a:extLst>
                </a:gridCol>
              </a:tblGrid>
              <a:tr h="127302">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27555625"/>
                  </a:ext>
                </a:extLst>
              </a:tr>
              <a:tr h="1246670">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Human Dignity and Human Rights</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Do NO Harm</a:t>
                      </a: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Safety and Security </a:t>
                      </a: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Fairness and nondiscrimination</a:t>
                      </a: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Privacy</a:t>
                      </a:r>
                    </a:p>
                  </a:txBody>
                  <a:tcPr marL="51435" marR="51435" marT="0" marB="0"/>
                </a:tc>
                <a:extLst>
                  <a:ext uri="{0D108BD9-81ED-4DB2-BD59-A6C34878D82A}">
                    <a16:rowId xmlns:a16="http://schemas.microsoft.com/office/drawing/2014/main" val="905948725"/>
                  </a:ext>
                </a:extLst>
              </a:tr>
              <a:tr h="1425899">
                <a:tc>
                  <a:txBody>
                    <a:bodyPr/>
                    <a:lstStyle/>
                    <a:p>
                      <a:pPr marL="0" marR="0">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Sustainability</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Human oversight and determination</a:t>
                      </a: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Transparency and explainability </a:t>
                      </a: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Responsibility and accountability</a:t>
                      </a:r>
                    </a:p>
                  </a:txBody>
                  <a:tcPr marL="51435" marR="51435" marT="0" marB="0"/>
                </a:tc>
                <a:tc>
                  <a:txBody>
                    <a:bodyPr/>
                    <a:lstStyle/>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Multistakeholder collaboration and governance</a:t>
                      </a:r>
                    </a:p>
                  </a:txBody>
                  <a:tcPr marL="51435" marR="51435" marT="0" marB="0"/>
                </a:tc>
                <a:extLst>
                  <a:ext uri="{0D108BD9-81ED-4DB2-BD59-A6C34878D82A}">
                    <a16:rowId xmlns:a16="http://schemas.microsoft.com/office/drawing/2014/main" val="3738934283"/>
                  </a:ext>
                </a:extLst>
              </a:tr>
            </a:tbl>
          </a:graphicData>
        </a:graphic>
      </p:graphicFrame>
      <mc:AlternateContent xmlns:mc="http://schemas.openxmlformats.org/markup-compatibility/2006" xmlns:p14="http://schemas.microsoft.com/office/powerpoint/2010/main" xmlns:aink="http://schemas.microsoft.com/office/drawing/2016/ink">
        <mc:Choice Requires="p14 aink">
          <p:contentPart p14:bwMode="auto" r:id="rId2">
            <p14:nvContentPartPr>
              <p14:cNvPr id="3" name="Ink 2">
                <a:extLst>
                  <a:ext uri="{FF2B5EF4-FFF2-40B4-BE49-F238E27FC236}">
                    <a16:creationId xmlns:a16="http://schemas.microsoft.com/office/drawing/2014/main" id="{6E7E3970-0FF2-E49F-3AA2-DE86E6DC89EC}"/>
                  </a:ext>
                </a:extLst>
              </p14:cNvPr>
              <p14:cNvContentPartPr/>
              <p14:nvPr/>
            </p14:nvContentPartPr>
            <p14:xfrm>
              <a:off x="8202626" y="3839948"/>
              <a:ext cx="1384560" cy="907920"/>
            </p14:xfrm>
          </p:contentPart>
        </mc:Choice>
        <mc:Fallback xmlns="">
          <p:pic>
            <p:nvPicPr>
              <p:cNvPr id="3" name="Ink 2">
                <a:extLst>
                  <a:ext uri="{FF2B5EF4-FFF2-40B4-BE49-F238E27FC236}">
                    <a16:creationId xmlns:a16="http://schemas.microsoft.com/office/drawing/2014/main" id="{6E7E3970-0FF2-E49F-3AA2-DE86E6DC89EC}"/>
                  </a:ext>
                </a:extLst>
              </p:cNvPr>
              <p:cNvPicPr/>
              <p:nvPr/>
            </p:nvPicPr>
            <p:blipFill>
              <a:blip r:embed="rId3"/>
              <a:stretch>
                <a:fillRect/>
              </a:stretch>
            </p:blipFill>
            <p:spPr>
              <a:xfrm>
                <a:off x="8184626" y="3821941"/>
                <a:ext cx="1420200" cy="94357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4" name="Ink 3">
                <a:extLst>
                  <a:ext uri="{FF2B5EF4-FFF2-40B4-BE49-F238E27FC236}">
                    <a16:creationId xmlns:a16="http://schemas.microsoft.com/office/drawing/2014/main" id="{A7588287-7E0A-C5C8-073D-722EA1127625}"/>
                  </a:ext>
                </a:extLst>
              </p14:cNvPr>
              <p14:cNvContentPartPr/>
              <p14:nvPr/>
            </p14:nvContentPartPr>
            <p14:xfrm>
              <a:off x="5395706" y="3736628"/>
              <a:ext cx="2752560" cy="955080"/>
            </p14:xfrm>
          </p:contentPart>
        </mc:Choice>
        <mc:Fallback xmlns="">
          <p:pic>
            <p:nvPicPr>
              <p:cNvPr id="4" name="Ink 3">
                <a:extLst>
                  <a:ext uri="{FF2B5EF4-FFF2-40B4-BE49-F238E27FC236}">
                    <a16:creationId xmlns:a16="http://schemas.microsoft.com/office/drawing/2014/main" id="{A7588287-7E0A-C5C8-073D-722EA1127625}"/>
                  </a:ext>
                </a:extLst>
              </p:cNvPr>
              <p:cNvPicPr/>
              <p:nvPr/>
            </p:nvPicPr>
            <p:blipFill>
              <a:blip r:embed="rId5"/>
              <a:stretch>
                <a:fillRect/>
              </a:stretch>
            </p:blipFill>
            <p:spPr>
              <a:xfrm>
                <a:off x="5377706" y="3718628"/>
                <a:ext cx="2788200" cy="9907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5" name="Ink 4">
                <a:extLst>
                  <a:ext uri="{FF2B5EF4-FFF2-40B4-BE49-F238E27FC236}">
                    <a16:creationId xmlns:a16="http://schemas.microsoft.com/office/drawing/2014/main" id="{CC282110-898C-7EFD-7DB7-E4840ED9CDD3}"/>
                  </a:ext>
                </a:extLst>
              </p14:cNvPr>
              <p14:cNvContentPartPr/>
              <p14:nvPr/>
            </p14:nvContentPartPr>
            <p14:xfrm>
              <a:off x="6883226" y="3180068"/>
              <a:ext cx="1101240" cy="64800"/>
            </p14:xfrm>
          </p:contentPart>
        </mc:Choice>
        <mc:Fallback xmlns="">
          <p:pic>
            <p:nvPicPr>
              <p:cNvPr id="5" name="Ink 4">
                <a:extLst>
                  <a:ext uri="{FF2B5EF4-FFF2-40B4-BE49-F238E27FC236}">
                    <a16:creationId xmlns:a16="http://schemas.microsoft.com/office/drawing/2014/main" id="{CC282110-898C-7EFD-7DB7-E4840ED9CDD3}"/>
                  </a:ext>
                </a:extLst>
              </p:cNvPr>
              <p:cNvPicPr/>
              <p:nvPr/>
            </p:nvPicPr>
            <p:blipFill>
              <a:blip r:embed="rId7"/>
              <a:stretch>
                <a:fillRect/>
              </a:stretch>
            </p:blipFill>
            <p:spPr>
              <a:xfrm>
                <a:off x="6865226" y="3161967"/>
                <a:ext cx="1136880" cy="10063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7" name="Ink 6">
                <a:extLst>
                  <a:ext uri="{FF2B5EF4-FFF2-40B4-BE49-F238E27FC236}">
                    <a16:creationId xmlns:a16="http://schemas.microsoft.com/office/drawing/2014/main" id="{3BAD6994-9A8C-543D-37C2-C10F30F277FA}"/>
                  </a:ext>
                </a:extLst>
              </p14:cNvPr>
              <p14:cNvContentPartPr/>
              <p14:nvPr/>
            </p14:nvContentPartPr>
            <p14:xfrm>
              <a:off x="8345906" y="2965148"/>
              <a:ext cx="205920" cy="8640"/>
            </p14:xfrm>
          </p:contentPart>
        </mc:Choice>
        <mc:Fallback xmlns="">
          <p:pic>
            <p:nvPicPr>
              <p:cNvPr id="7" name="Ink 6">
                <a:extLst>
                  <a:ext uri="{FF2B5EF4-FFF2-40B4-BE49-F238E27FC236}">
                    <a16:creationId xmlns:a16="http://schemas.microsoft.com/office/drawing/2014/main" id="{3BAD6994-9A8C-543D-37C2-C10F30F277FA}"/>
                  </a:ext>
                </a:extLst>
              </p:cNvPr>
              <p:cNvPicPr/>
              <p:nvPr/>
            </p:nvPicPr>
            <p:blipFill>
              <a:blip r:embed="rId9"/>
              <a:stretch>
                <a:fillRect/>
              </a:stretch>
            </p:blipFill>
            <p:spPr>
              <a:xfrm>
                <a:off x="8327906" y="2947148"/>
                <a:ext cx="241560" cy="44280"/>
              </a:xfrm>
              <a:prstGeom prst="rect">
                <a:avLst/>
              </a:prstGeom>
            </p:spPr>
          </p:pic>
        </mc:Fallback>
      </mc:AlternateContent>
    </p:spTree>
    <p:extLst>
      <p:ext uri="{BB962C8B-B14F-4D97-AF65-F5344CB8AC3E}">
        <p14:creationId xmlns:p14="http://schemas.microsoft.com/office/powerpoint/2010/main" val="2006119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B3F28AD4-BB14-6CF3-732D-CBCDEFF1A87B}"/>
              </a:ext>
            </a:extLst>
          </p:cNvPr>
          <p:cNvGraphicFramePr>
            <a:graphicFrameLocks noGrp="1"/>
          </p:cNvGraphicFramePr>
          <p:nvPr>
            <p:ph idx="1"/>
            <p:extLst>
              <p:ext uri="{D42A27DB-BD31-4B8C-83A1-F6EECF244321}">
                <p14:modId xmlns:p14="http://schemas.microsoft.com/office/powerpoint/2010/main" val="4058501344"/>
              </p:ext>
            </p:extLst>
          </p:nvPr>
        </p:nvGraphicFramePr>
        <p:xfrm>
          <a:off x="4645573" y="472966"/>
          <a:ext cx="6674068" cy="57701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57C591B0-3AEE-DB23-BA93-3101EAF18A43}"/>
              </a:ext>
            </a:extLst>
          </p:cNvPr>
          <p:cNvSpPr>
            <a:spLocks noGrp="1"/>
          </p:cNvSpPr>
          <p:nvPr>
            <p:ph type="sldNum" sz="quarter" idx="12"/>
          </p:nvPr>
        </p:nvSpPr>
        <p:spPr>
          <a:xfrm>
            <a:off x="1884759" y="6356351"/>
            <a:ext cx="514350" cy="365125"/>
          </a:xfrm>
        </p:spPr>
        <p:txBody>
          <a:bodyPr vert="horz" lIns="91440" tIns="45720" rIns="91440" bIns="45720" rtlCol="0" anchor="ctr">
            <a:normAutofit/>
          </a:bodyPr>
          <a:lstStyle/>
          <a:p>
            <a:pPr algn="l">
              <a:spcAft>
                <a:spcPts val="600"/>
              </a:spcAft>
              <a:defRPr/>
            </a:pPr>
            <a:fld id="{1EFB17A3-7F9A-4DEA-978A-D71F42F74967}" type="slidenum">
              <a:rPr lang="en-US" altLang="en-US">
                <a:solidFill>
                  <a:srgbClr val="FFFFFF"/>
                </a:solidFill>
                <a:latin typeface="Calibri" panose="020F0502020204030204"/>
              </a:rPr>
              <a:pPr algn="l">
                <a:spcAft>
                  <a:spcPts val="600"/>
                </a:spcAft>
                <a:defRPr/>
              </a:pPr>
              <a:t>14</a:t>
            </a:fld>
            <a:endParaRPr lang="en-US" altLang="en-US">
              <a:solidFill>
                <a:srgbClr val="FFFFFF"/>
              </a:solidFill>
              <a:latin typeface="Calibri" panose="020F0502020204030204"/>
            </a:endParaRPr>
          </a:p>
        </p:txBody>
      </p:sp>
      <p:sp>
        <p:nvSpPr>
          <p:cNvPr id="2" name="TextBox 1">
            <a:extLst>
              <a:ext uri="{FF2B5EF4-FFF2-40B4-BE49-F238E27FC236}">
                <a16:creationId xmlns:a16="http://schemas.microsoft.com/office/drawing/2014/main" id="{12703C41-53B3-CC03-785B-9DBE9E96DCB6}"/>
              </a:ext>
            </a:extLst>
          </p:cNvPr>
          <p:cNvSpPr txBox="1"/>
          <p:nvPr/>
        </p:nvSpPr>
        <p:spPr>
          <a:xfrm>
            <a:off x="-302464" y="2438842"/>
            <a:ext cx="4888795" cy="1569660"/>
          </a:xfrm>
          <a:prstGeom prst="rect">
            <a:avLst/>
          </a:prstGeom>
          <a:noFill/>
        </p:spPr>
        <p:txBody>
          <a:bodyPr wrap="square" rtlCol="0">
            <a:spAutoFit/>
          </a:bodyPr>
          <a:lstStyle/>
          <a:p>
            <a:pPr algn="ctr"/>
            <a:r>
              <a:rPr lang="en-US" sz="3200" dirty="0">
                <a:solidFill>
                  <a:schemeClr val="bg1"/>
                </a:solidFill>
                <a:effectLst>
                  <a:outerShdw blurRad="38100" dist="38100" dir="2700000" algn="tl">
                    <a:srgbClr val="000000">
                      <a:alpha val="43137"/>
                    </a:srgbClr>
                  </a:outerShdw>
                </a:effectLst>
                <a:highlight>
                  <a:srgbClr val="000000"/>
                </a:highlight>
              </a:rPr>
              <a:t>Anticipated use of AI</a:t>
            </a:r>
          </a:p>
          <a:p>
            <a:pPr algn="ctr"/>
            <a:r>
              <a:rPr lang="en-US" sz="3200" dirty="0">
                <a:solidFill>
                  <a:schemeClr val="bg1"/>
                </a:solidFill>
                <a:effectLst>
                  <a:outerShdw blurRad="38100" dist="38100" dir="2700000" algn="tl">
                    <a:srgbClr val="000000">
                      <a:alpha val="43137"/>
                    </a:srgbClr>
                  </a:outerShdw>
                </a:effectLst>
                <a:highlight>
                  <a:srgbClr val="000000"/>
                </a:highlight>
              </a:rPr>
              <a:t>For Patient Care</a:t>
            </a:r>
          </a:p>
          <a:p>
            <a:pPr algn="ctr"/>
            <a:r>
              <a:rPr lang="en-US" sz="3200" dirty="0">
                <a:solidFill>
                  <a:schemeClr val="bg1"/>
                </a:solidFill>
                <a:effectLst>
                  <a:outerShdw blurRad="38100" dist="38100" dir="2700000" algn="tl">
                    <a:srgbClr val="000000">
                      <a:alpha val="43137"/>
                    </a:srgbClr>
                  </a:outerShdw>
                </a:effectLst>
                <a:highlight>
                  <a:srgbClr val="000000"/>
                </a:highlight>
              </a:rPr>
              <a:t>UFHealth 2024 </a:t>
            </a:r>
          </a:p>
        </p:txBody>
      </p:sp>
    </p:spTree>
    <p:extLst>
      <p:ext uri="{BB962C8B-B14F-4D97-AF65-F5344CB8AC3E}">
        <p14:creationId xmlns:p14="http://schemas.microsoft.com/office/powerpoint/2010/main" val="3187319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78BFD250-EC7E-9813-88E8-2F68CF9559DC}"/>
              </a:ext>
            </a:extLst>
          </p:cNvPr>
          <p:cNvSpPr/>
          <p:nvPr/>
        </p:nvSpPr>
        <p:spPr>
          <a:xfrm>
            <a:off x="2830286" y="1561966"/>
            <a:ext cx="6531428" cy="458568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2000" dirty="0">
                <a:solidFill>
                  <a:schemeClr val="bg1"/>
                </a:solidFill>
              </a:rPr>
              <a:t>CHIP  - Computer Human Integrated Program </a:t>
            </a:r>
          </a:p>
          <a:p>
            <a:pPr marL="1200150" lvl="2" indent="-285750">
              <a:buFont typeface="Arial" panose="020B0604020202020204" pitchFamily="34" charset="0"/>
              <a:buChar char="•"/>
            </a:pPr>
            <a:r>
              <a:rPr lang="en-US" sz="2000" dirty="0">
                <a:solidFill>
                  <a:schemeClr val="bg1"/>
                </a:solidFill>
              </a:rPr>
              <a:t>– </a:t>
            </a:r>
            <a:r>
              <a:rPr lang="en-US" sz="2000" strike="sngStrike" dirty="0">
                <a:solidFill>
                  <a:schemeClr val="bg1"/>
                </a:solidFill>
              </a:rPr>
              <a:t>not yet but could be now </a:t>
            </a:r>
            <a:r>
              <a:rPr lang="en-US" sz="2000" dirty="0">
                <a:solidFill>
                  <a:schemeClr val="bg1"/>
                </a:solidFill>
              </a:rPr>
              <a:t> </a:t>
            </a:r>
            <a:r>
              <a:rPr lang="en-US" sz="2000" dirty="0" err="1">
                <a:solidFill>
                  <a:schemeClr val="bg1"/>
                </a:solidFill>
              </a:rPr>
              <a:t>NOW</a:t>
            </a:r>
            <a:r>
              <a:rPr lang="en-US" sz="2000" dirty="0">
                <a:solidFill>
                  <a:schemeClr val="bg1"/>
                </a:solidFill>
              </a:rPr>
              <a:t> available*</a:t>
            </a:r>
            <a:endParaRPr lang="en-US" sz="2000" strike="sngStrike" dirty="0">
              <a:solidFill>
                <a:schemeClr val="bg1"/>
              </a:solidFill>
            </a:endParaRPr>
          </a:p>
          <a:p>
            <a:pPr marL="285750" indent="-285750">
              <a:buFont typeface="Arial" panose="020B0604020202020204" pitchFamily="34" charset="0"/>
              <a:buChar char="•"/>
            </a:pPr>
            <a:r>
              <a:rPr lang="en-US" sz="2000" dirty="0">
                <a:solidFill>
                  <a:schemeClr val="bg1"/>
                </a:solidFill>
              </a:rPr>
              <a:t>Fund of information and retrieval ( world web of knowledge)</a:t>
            </a:r>
          </a:p>
          <a:p>
            <a:pPr marL="285750" indent="-285750">
              <a:buFont typeface="Arial" panose="020B0604020202020204" pitchFamily="34" charset="0"/>
              <a:buChar char="•"/>
            </a:pPr>
            <a:r>
              <a:rPr lang="en-US" sz="2000" dirty="0">
                <a:solidFill>
                  <a:schemeClr val="bg1"/>
                </a:solidFill>
              </a:rPr>
              <a:t>Conversational and with excellent writing skills</a:t>
            </a:r>
          </a:p>
          <a:p>
            <a:pPr marL="285750" indent="-285750">
              <a:buFont typeface="Arial" panose="020B0604020202020204" pitchFamily="34" charset="0"/>
              <a:buChar char="•"/>
            </a:pPr>
            <a:r>
              <a:rPr lang="en-US" sz="2000" dirty="0">
                <a:solidFill>
                  <a:schemeClr val="bg1"/>
                </a:solidFill>
              </a:rPr>
              <a:t>Accessible on cell phone or replacement</a:t>
            </a:r>
          </a:p>
          <a:p>
            <a:pPr marL="285750" indent="-285750">
              <a:buFont typeface="Arial" panose="020B0604020202020204" pitchFamily="34" charset="0"/>
              <a:buChar char="•"/>
            </a:pPr>
            <a:r>
              <a:rPr lang="en-US" sz="2000" dirty="0">
                <a:solidFill>
                  <a:schemeClr val="bg1"/>
                </a:solidFill>
              </a:rPr>
              <a:t>Personalized</a:t>
            </a:r>
          </a:p>
          <a:p>
            <a:pPr marL="285750" indent="-285750">
              <a:buFont typeface="Arial" panose="020B0604020202020204" pitchFamily="34" charset="0"/>
              <a:buChar char="•"/>
            </a:pPr>
            <a:r>
              <a:rPr lang="en-US" sz="2000" dirty="0">
                <a:solidFill>
                  <a:schemeClr val="bg1"/>
                </a:solidFill>
              </a:rPr>
              <a:t>Trainable for professional tasks</a:t>
            </a:r>
          </a:p>
          <a:p>
            <a:pPr marL="742950" lvl="1" indent="-285750">
              <a:buFont typeface="Arial" panose="020B0604020202020204" pitchFamily="34" charset="0"/>
              <a:buChar char="•"/>
            </a:pPr>
            <a:r>
              <a:rPr lang="en-US" sz="2000" dirty="0">
                <a:solidFill>
                  <a:schemeClr val="bg1"/>
                </a:solidFill>
              </a:rPr>
              <a:t>Interviewing, writing, coaching</a:t>
            </a:r>
          </a:p>
          <a:p>
            <a:pPr marL="285750" indent="-285750">
              <a:buFont typeface="Arial" panose="020B0604020202020204" pitchFamily="34" charset="0"/>
              <a:buChar char="•"/>
            </a:pPr>
            <a:r>
              <a:rPr lang="en-US" sz="2000" dirty="0">
                <a:solidFill>
                  <a:schemeClr val="bg1"/>
                </a:solidFill>
              </a:rPr>
              <a:t>Stigmatized and discriminated against </a:t>
            </a:r>
          </a:p>
          <a:p>
            <a:pPr marL="285750" indent="-285750">
              <a:buFont typeface="Arial" panose="020B0604020202020204" pitchFamily="34" charset="0"/>
              <a:buChar char="•"/>
            </a:pPr>
            <a:r>
              <a:rPr lang="en-US" sz="2000" dirty="0">
                <a:solidFill>
                  <a:schemeClr val="bg1"/>
                </a:solidFill>
              </a:rPr>
              <a:t>Has to been coached against rude and retaliatory behaviors</a:t>
            </a:r>
            <a:endParaRPr lang="en-US" sz="2000" dirty="0"/>
          </a:p>
        </p:txBody>
      </p:sp>
      <p:sp>
        <p:nvSpPr>
          <p:cNvPr id="9" name="Rectangle: Rounded Corners 8">
            <a:extLst>
              <a:ext uri="{FF2B5EF4-FFF2-40B4-BE49-F238E27FC236}">
                <a16:creationId xmlns:a16="http://schemas.microsoft.com/office/drawing/2014/main" id="{10BC5ED8-0A8D-06A2-BCEF-85C478436D84}"/>
              </a:ext>
            </a:extLst>
          </p:cNvPr>
          <p:cNvSpPr/>
          <p:nvPr/>
        </p:nvSpPr>
        <p:spPr>
          <a:xfrm>
            <a:off x="0" y="273269"/>
            <a:ext cx="12192000" cy="109307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My </a:t>
            </a:r>
            <a:r>
              <a:rPr lang="en-US" sz="4400" strike="sngStrike" dirty="0">
                <a:solidFill>
                  <a:schemeClr val="bg1"/>
                </a:solidFill>
              </a:rPr>
              <a:t>imaginary</a:t>
            </a:r>
            <a:r>
              <a:rPr lang="en-US" sz="4400" dirty="0">
                <a:solidFill>
                  <a:schemeClr val="bg1"/>
                </a:solidFill>
              </a:rPr>
              <a:t> friend CHIP </a:t>
            </a:r>
            <a:br>
              <a:rPr lang="en-US" dirty="0">
                <a:solidFill>
                  <a:schemeClr val="bg1"/>
                </a:solidFill>
              </a:rPr>
            </a:br>
            <a:r>
              <a:rPr lang="en-US" dirty="0">
                <a:solidFill>
                  <a:schemeClr val="bg1"/>
                </a:solidFill>
              </a:rPr>
              <a:t> </a:t>
            </a:r>
            <a:r>
              <a:rPr lang="en-US" sz="1200" dirty="0">
                <a:solidFill>
                  <a:schemeClr val="bg1"/>
                </a:solidFill>
              </a:rPr>
              <a:t> </a:t>
            </a:r>
            <a:r>
              <a:rPr lang="en-US" sz="1800" dirty="0">
                <a:solidFill>
                  <a:schemeClr val="bg1"/>
                </a:solidFill>
              </a:rPr>
              <a:t>A multimodal AI program.   Is he ethical ?</a:t>
            </a:r>
            <a:endParaRPr lang="en-US" dirty="0"/>
          </a:p>
        </p:txBody>
      </p:sp>
    </p:spTree>
    <p:extLst>
      <p:ext uri="{BB962C8B-B14F-4D97-AF65-F5344CB8AC3E}">
        <p14:creationId xmlns:p14="http://schemas.microsoft.com/office/powerpoint/2010/main" val="951998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4560ED9-1276-221C-1C79-2CAE0D8CD09A}"/>
              </a:ext>
            </a:extLst>
          </p:cNvPr>
          <p:cNvSpPr/>
          <p:nvPr/>
        </p:nvSpPr>
        <p:spPr>
          <a:xfrm>
            <a:off x="-1" y="9392"/>
            <a:ext cx="3344333" cy="6848608"/>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CHIP – </a:t>
            </a:r>
          </a:p>
          <a:p>
            <a:pPr algn="ctr"/>
            <a:r>
              <a:rPr lang="en-US" sz="3600" dirty="0"/>
              <a:t>In development</a:t>
            </a:r>
          </a:p>
        </p:txBody>
      </p:sp>
      <p:sp>
        <p:nvSpPr>
          <p:cNvPr id="10" name="Rectangle: Rounded Corners 9">
            <a:extLst>
              <a:ext uri="{FF2B5EF4-FFF2-40B4-BE49-F238E27FC236}">
                <a16:creationId xmlns:a16="http://schemas.microsoft.com/office/drawing/2014/main" id="{F3AF9FAE-6504-3D73-8C17-8133C6B2D35B}"/>
              </a:ext>
            </a:extLst>
          </p:cNvPr>
          <p:cNvSpPr/>
          <p:nvPr/>
        </p:nvSpPr>
        <p:spPr>
          <a:xfrm>
            <a:off x="3905674" y="2623754"/>
            <a:ext cx="3286113" cy="3091543"/>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576072">
              <a:spcAft>
                <a:spcPts val="600"/>
              </a:spcAft>
            </a:pPr>
            <a:endParaRPr lang="en-US" sz="1800" kern="1200" dirty="0">
              <a:solidFill>
                <a:schemeClr val="bg1"/>
              </a:solidFill>
              <a:latin typeface="+mn-lt"/>
              <a:ea typeface="+mn-ea"/>
              <a:cs typeface="+mn-cs"/>
            </a:endParaRPr>
          </a:p>
          <a:p>
            <a:pPr marL="285750" indent="-285750" defTabSz="576072">
              <a:spcAft>
                <a:spcPts val="600"/>
              </a:spcAft>
              <a:buFont typeface="Arial" panose="020B0604020202020204" pitchFamily="34" charset="0"/>
              <a:buChar char="•"/>
            </a:pPr>
            <a:r>
              <a:rPr lang="en-US" sz="1800" kern="1200" dirty="0">
                <a:solidFill>
                  <a:schemeClr val="bg1"/>
                </a:solidFill>
                <a:latin typeface="+mn-lt"/>
                <a:ea typeface="+mn-ea"/>
                <a:cs typeface="+mn-cs"/>
              </a:rPr>
              <a:t>View 90 second video of</a:t>
            </a:r>
          </a:p>
          <a:p>
            <a:pPr marL="285750" indent="-285750" defTabSz="576072">
              <a:spcAft>
                <a:spcPts val="600"/>
              </a:spcAft>
              <a:buFont typeface="Arial" panose="020B0604020202020204" pitchFamily="34" charset="0"/>
              <a:buChar char="•"/>
            </a:pPr>
            <a:r>
              <a:rPr lang="en-US" sz="1800" kern="1200" dirty="0">
                <a:solidFill>
                  <a:schemeClr val="bg1"/>
                </a:solidFill>
                <a:latin typeface="+mn-lt"/>
                <a:ea typeface="+mn-ea"/>
                <a:cs typeface="+mn-cs"/>
              </a:rPr>
              <a:t>AI assisted staff training</a:t>
            </a:r>
          </a:p>
          <a:p>
            <a:pPr marL="285750" indent="-285750" defTabSz="576072">
              <a:spcAft>
                <a:spcPts val="600"/>
              </a:spcAft>
              <a:buFont typeface="Arial" panose="020B0604020202020204" pitchFamily="34" charset="0"/>
              <a:buChar char="•"/>
            </a:pPr>
            <a:r>
              <a:rPr lang="en-US" sz="1800" kern="1200" dirty="0">
                <a:solidFill>
                  <a:schemeClr val="bg1"/>
                </a:solidFill>
                <a:latin typeface="+mn-lt"/>
                <a:ea typeface="+mn-ea"/>
                <a:cs typeface="+mn-cs"/>
              </a:rPr>
              <a:t>Similar to the “It’s Possible Series” in EPIC.</a:t>
            </a:r>
          </a:p>
          <a:p>
            <a:pPr marL="285750" indent="-285750" defTabSz="576072">
              <a:spcAft>
                <a:spcPts val="600"/>
              </a:spcAft>
              <a:buFont typeface="Arial" panose="020B0604020202020204" pitchFamily="34" charset="0"/>
              <a:buChar char="•"/>
            </a:pPr>
            <a:r>
              <a:rPr lang="en-US" sz="1800" kern="1200" dirty="0">
                <a:solidFill>
                  <a:schemeClr val="bg1"/>
                </a:solidFill>
                <a:latin typeface="+mn-lt"/>
                <a:ea typeface="+mn-ea"/>
                <a:cs typeface="+mn-cs"/>
              </a:rPr>
              <a:t>Soon can be a dynamic chatbot and not static lesson</a:t>
            </a:r>
          </a:p>
          <a:p>
            <a:pPr algn="ctr"/>
            <a:endParaRPr lang="en-US" dirty="0"/>
          </a:p>
        </p:txBody>
      </p:sp>
      <p:sp>
        <p:nvSpPr>
          <p:cNvPr id="11" name="Text Placeholder 5">
            <a:extLst>
              <a:ext uri="{FF2B5EF4-FFF2-40B4-BE49-F238E27FC236}">
                <a16:creationId xmlns:a16="http://schemas.microsoft.com/office/drawing/2014/main" id="{613B803B-22B3-8535-AEF3-C3910D2C8F31}"/>
              </a:ext>
            </a:extLst>
          </p:cNvPr>
          <p:cNvSpPr>
            <a:spLocks/>
          </p:cNvSpPr>
          <p:nvPr/>
        </p:nvSpPr>
        <p:spPr>
          <a:xfrm>
            <a:off x="3835306" y="1831286"/>
            <a:ext cx="3426848" cy="494692"/>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a:normAutofit lnSpcReduction="10000"/>
          </a:bodyPr>
          <a:lstStyle/>
          <a:p>
            <a:pPr algn="ctr" defTabSz="576072">
              <a:spcAft>
                <a:spcPts val="600"/>
              </a:spcAft>
            </a:pPr>
            <a:r>
              <a:rPr lang="en-US" sz="2800" kern="1200" dirty="0" err="1">
                <a:solidFill>
                  <a:schemeClr val="bg1"/>
                </a:solidFill>
                <a:latin typeface="+mn-lt"/>
                <a:ea typeface="+mn-ea"/>
                <a:cs typeface="+mn-cs"/>
              </a:rPr>
              <a:t>Synthesia</a:t>
            </a:r>
            <a:r>
              <a:rPr lang="en-US" sz="2800" kern="1200" dirty="0">
                <a:solidFill>
                  <a:schemeClr val="bg1"/>
                </a:solidFill>
                <a:latin typeface="+mn-lt"/>
                <a:ea typeface="+mn-ea"/>
                <a:cs typeface="+mn-cs"/>
              </a:rPr>
              <a:t>  AI Video </a:t>
            </a:r>
            <a:endParaRPr lang="en-US" sz="2800" dirty="0">
              <a:solidFill>
                <a:schemeClr val="bg1"/>
              </a:solidFill>
            </a:endParaRPr>
          </a:p>
        </p:txBody>
      </p:sp>
      <p:sp>
        <p:nvSpPr>
          <p:cNvPr id="12" name="Rectangle: Rounded Corners 11">
            <a:extLst>
              <a:ext uri="{FF2B5EF4-FFF2-40B4-BE49-F238E27FC236}">
                <a16:creationId xmlns:a16="http://schemas.microsoft.com/office/drawing/2014/main" id="{8C36A1CC-1C17-2655-7285-97ADE5B2B8F8}"/>
              </a:ext>
            </a:extLst>
          </p:cNvPr>
          <p:cNvSpPr/>
          <p:nvPr/>
        </p:nvSpPr>
        <p:spPr>
          <a:xfrm>
            <a:off x="8212932" y="2623754"/>
            <a:ext cx="3370427" cy="3159109"/>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defTabSz="576072">
              <a:spcAft>
                <a:spcPts val="600"/>
              </a:spcAft>
              <a:buFont typeface="Arial" panose="020B0604020202020204" pitchFamily="34" charset="0"/>
              <a:buChar char="•"/>
            </a:pPr>
            <a:r>
              <a:rPr lang="en-US" sz="1800" kern="1200" dirty="0">
                <a:solidFill>
                  <a:schemeClr val="bg1"/>
                </a:solidFill>
                <a:latin typeface="+mn-lt"/>
                <a:ea typeface="+mn-ea"/>
                <a:cs typeface="+mn-cs"/>
              </a:rPr>
              <a:t>Demo of real time untrained consultation</a:t>
            </a:r>
          </a:p>
          <a:p>
            <a:pPr marL="285750" indent="-285750" defTabSz="576072">
              <a:spcAft>
                <a:spcPts val="600"/>
              </a:spcAft>
              <a:buFont typeface="Arial" panose="020B0604020202020204" pitchFamily="34" charset="0"/>
              <a:buChar char="•"/>
            </a:pPr>
            <a:r>
              <a:rPr lang="en-US" sz="1800" kern="1200" dirty="0">
                <a:solidFill>
                  <a:schemeClr val="bg1"/>
                </a:solidFill>
                <a:latin typeface="+mn-lt"/>
                <a:ea typeface="+mn-ea"/>
                <a:cs typeface="+mn-cs"/>
              </a:rPr>
              <a:t>Advanced model will be trained an vetted</a:t>
            </a:r>
          </a:p>
          <a:p>
            <a:pPr marL="285750" indent="-285750" defTabSz="576072">
              <a:spcAft>
                <a:spcPts val="600"/>
              </a:spcAft>
              <a:buFont typeface="Arial" panose="020B0604020202020204" pitchFamily="34" charset="0"/>
              <a:buChar char="•"/>
            </a:pPr>
            <a:r>
              <a:rPr lang="en-US" sz="1800" kern="1200" dirty="0">
                <a:solidFill>
                  <a:schemeClr val="bg1"/>
                </a:solidFill>
                <a:latin typeface="+mn-lt"/>
                <a:ea typeface="+mn-ea"/>
                <a:cs typeface="+mn-cs"/>
              </a:rPr>
              <a:t>Merge the Audio Chatbot with video avatar for greater impact</a:t>
            </a:r>
            <a:endParaRPr lang="en-US" dirty="0"/>
          </a:p>
        </p:txBody>
      </p:sp>
      <p:sp>
        <p:nvSpPr>
          <p:cNvPr id="13" name="Text Placeholder 6">
            <a:extLst>
              <a:ext uri="{FF2B5EF4-FFF2-40B4-BE49-F238E27FC236}">
                <a16:creationId xmlns:a16="http://schemas.microsoft.com/office/drawing/2014/main" id="{5A7E7BED-F9AD-FE2F-D12D-E15FBBCBA429}"/>
              </a:ext>
            </a:extLst>
          </p:cNvPr>
          <p:cNvSpPr>
            <a:spLocks/>
          </p:cNvSpPr>
          <p:nvPr/>
        </p:nvSpPr>
        <p:spPr>
          <a:xfrm>
            <a:off x="8180281" y="1397262"/>
            <a:ext cx="3286113" cy="928716"/>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a:noAutofit/>
          </a:bodyPr>
          <a:lstStyle/>
          <a:p>
            <a:pPr algn="ctr" defTabSz="576072">
              <a:spcAft>
                <a:spcPts val="600"/>
              </a:spcAft>
            </a:pPr>
            <a:r>
              <a:rPr lang="en-US" sz="2800" kern="1200" dirty="0">
                <a:solidFill>
                  <a:schemeClr val="tx1"/>
                </a:solidFill>
                <a:latin typeface="+mn-lt"/>
                <a:ea typeface="+mn-ea"/>
                <a:cs typeface="+mn-cs"/>
              </a:rPr>
              <a:t>  </a:t>
            </a:r>
            <a:r>
              <a:rPr lang="en-US" sz="2800" kern="1200" dirty="0">
                <a:solidFill>
                  <a:schemeClr val="bg1"/>
                </a:solidFill>
                <a:latin typeface="+mn-lt"/>
                <a:ea typeface="+mn-ea"/>
                <a:cs typeface="+mn-cs"/>
              </a:rPr>
              <a:t>Co-Pilot Real time consultation </a:t>
            </a:r>
            <a:endParaRPr lang="en-US" sz="2800" dirty="0">
              <a:solidFill>
                <a:schemeClr val="bg1"/>
              </a:solidFill>
            </a:endParaRPr>
          </a:p>
        </p:txBody>
      </p:sp>
      <p:sp>
        <p:nvSpPr>
          <p:cNvPr id="2" name="TextBox 1">
            <a:extLst>
              <a:ext uri="{FF2B5EF4-FFF2-40B4-BE49-F238E27FC236}">
                <a16:creationId xmlns:a16="http://schemas.microsoft.com/office/drawing/2014/main" id="{49C3A05E-A573-9635-0819-BB7A6D95683E}"/>
              </a:ext>
            </a:extLst>
          </p:cNvPr>
          <p:cNvSpPr txBox="1"/>
          <p:nvPr/>
        </p:nvSpPr>
        <p:spPr>
          <a:xfrm>
            <a:off x="3606325" y="6306796"/>
            <a:ext cx="6944850" cy="369332"/>
          </a:xfrm>
          <a:prstGeom prst="rect">
            <a:avLst/>
          </a:prstGeom>
          <a:noFill/>
        </p:spPr>
        <p:txBody>
          <a:bodyPr wrap="none" rtlCol="0">
            <a:spAutoFit/>
          </a:bodyPr>
          <a:lstStyle/>
          <a:p>
            <a:r>
              <a:rPr lang="en-US" dirty="0">
                <a:highlight>
                  <a:srgbClr val="C0C0C0"/>
                </a:highlight>
              </a:rPr>
              <a:t>Learning objective: Demonstrate Understanding Informed Consent</a:t>
            </a:r>
          </a:p>
        </p:txBody>
      </p:sp>
    </p:spTree>
    <p:extLst>
      <p:ext uri="{BB962C8B-B14F-4D97-AF65-F5344CB8AC3E}">
        <p14:creationId xmlns:p14="http://schemas.microsoft.com/office/powerpoint/2010/main" val="952205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8B583CD6-B386-3286-9797-5A0E094C1DC6}"/>
              </a:ext>
            </a:extLst>
          </p:cNvPr>
          <p:cNvSpPr>
            <a:spLocks/>
          </p:cNvSpPr>
          <p:nvPr/>
        </p:nvSpPr>
        <p:spPr>
          <a:xfrm>
            <a:off x="9798137" y="4676395"/>
            <a:ext cx="1693376" cy="225391"/>
          </a:xfrm>
          <a:prstGeom prst="rect">
            <a:avLst/>
          </a:prstGeom>
        </p:spPr>
        <p:txBody>
          <a:bodyPr/>
          <a:lstStyle/>
          <a:p>
            <a:pPr defTabSz="557784">
              <a:spcAft>
                <a:spcPts val="600"/>
              </a:spcAft>
            </a:pPr>
            <a:fld id="{1EFB17A3-7F9A-4DEA-978A-D71F42F74967}" type="slidenum">
              <a:rPr lang="en-US" altLang="en-US" sz="1098" kern="1200">
                <a:solidFill>
                  <a:schemeClr val="tx1"/>
                </a:solidFill>
                <a:latin typeface="+mn-lt"/>
                <a:ea typeface="+mn-ea"/>
                <a:cs typeface="+mn-cs"/>
              </a:rPr>
              <a:pPr defTabSz="557784">
                <a:spcAft>
                  <a:spcPts val="600"/>
                </a:spcAft>
              </a:pPr>
              <a:t>17</a:t>
            </a:fld>
            <a:endParaRPr lang="en-US" altLang="en-US"/>
          </a:p>
        </p:txBody>
      </p:sp>
      <p:sp>
        <p:nvSpPr>
          <p:cNvPr id="5" name="TextBox 4">
            <a:extLst>
              <a:ext uri="{FF2B5EF4-FFF2-40B4-BE49-F238E27FC236}">
                <a16:creationId xmlns:a16="http://schemas.microsoft.com/office/drawing/2014/main" id="{12F3FAF2-49CF-6150-A422-8302AD06A3DC}"/>
              </a:ext>
            </a:extLst>
          </p:cNvPr>
          <p:cNvSpPr txBox="1"/>
          <p:nvPr/>
        </p:nvSpPr>
        <p:spPr>
          <a:xfrm>
            <a:off x="6531433" y="5889912"/>
            <a:ext cx="5660571" cy="369332"/>
          </a:xfrm>
          <a:prstGeom prst="rect">
            <a:avLst/>
          </a:prstGeom>
          <a:noFill/>
        </p:spPr>
        <p:txBody>
          <a:bodyPr wrap="square" rtlCol="0">
            <a:spAutoFit/>
          </a:bodyPr>
          <a:lstStyle/>
          <a:p>
            <a:pPr defTabSz="557784">
              <a:spcAft>
                <a:spcPts val="600"/>
              </a:spcAft>
            </a:pPr>
            <a:r>
              <a:rPr lang="en-US" kern="1200" dirty="0">
                <a:solidFill>
                  <a:schemeClr val="bg1"/>
                </a:solidFill>
                <a:highlight>
                  <a:srgbClr val="000000"/>
                </a:highlight>
                <a:latin typeface="+mn-lt"/>
                <a:ea typeface="+mn-ea"/>
                <a:cs typeface="+mn-cs"/>
              </a:rPr>
              <a:t>**   Xi Yang  et al   2022  A large Language model for EHR</a:t>
            </a:r>
            <a:endParaRPr lang="en-US" dirty="0">
              <a:solidFill>
                <a:schemeClr val="bg1"/>
              </a:solidFill>
              <a:highlight>
                <a:srgbClr val="000000"/>
              </a:highlight>
            </a:endParaRPr>
          </a:p>
        </p:txBody>
      </p:sp>
      <p:sp>
        <p:nvSpPr>
          <p:cNvPr id="6" name="Rectangle: Rounded Corners 5">
            <a:extLst>
              <a:ext uri="{FF2B5EF4-FFF2-40B4-BE49-F238E27FC236}">
                <a16:creationId xmlns:a16="http://schemas.microsoft.com/office/drawing/2014/main" id="{7B871C51-58F3-6566-519B-69689CF0F01E}"/>
              </a:ext>
            </a:extLst>
          </p:cNvPr>
          <p:cNvSpPr/>
          <p:nvPr/>
        </p:nvSpPr>
        <p:spPr>
          <a:xfrm>
            <a:off x="4613981" y="861479"/>
            <a:ext cx="7080373" cy="4945279"/>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defTabSz="557784">
              <a:spcAft>
                <a:spcPts val="600"/>
              </a:spcAft>
              <a:buFont typeface="Arial" panose="020B0604020202020204" pitchFamily="34" charset="0"/>
              <a:buChar char="•"/>
            </a:pPr>
            <a:r>
              <a:rPr lang="en-US" sz="2400" kern="1200" dirty="0">
                <a:solidFill>
                  <a:schemeClr val="bg1"/>
                </a:solidFill>
                <a:latin typeface="+mn-lt"/>
                <a:ea typeface="+mn-ea"/>
                <a:cs typeface="+mn-cs"/>
              </a:rPr>
              <a:t>290,482,002  clinical notes </a:t>
            </a:r>
          </a:p>
          <a:p>
            <a:pPr marL="342900" indent="-342900" defTabSz="557784">
              <a:spcAft>
                <a:spcPts val="600"/>
              </a:spcAft>
              <a:buFont typeface="Arial" panose="020B0604020202020204" pitchFamily="34" charset="0"/>
              <a:buChar char="•"/>
            </a:pPr>
            <a:r>
              <a:rPr lang="en-US" sz="2400" kern="1200" dirty="0">
                <a:solidFill>
                  <a:schemeClr val="bg1"/>
                </a:solidFill>
                <a:latin typeface="+mn-lt"/>
                <a:ea typeface="+mn-ea"/>
                <a:cs typeface="+mn-cs"/>
              </a:rPr>
              <a:t>    2,476,628  patients </a:t>
            </a:r>
          </a:p>
          <a:p>
            <a:pPr marL="342900" indent="-342900" defTabSz="557784">
              <a:spcAft>
                <a:spcPts val="600"/>
              </a:spcAft>
              <a:buFont typeface="Arial" panose="020B0604020202020204" pitchFamily="34" charset="0"/>
              <a:buChar char="•"/>
            </a:pPr>
            <a:r>
              <a:rPr lang="en-US" sz="2400" kern="1200" dirty="0">
                <a:solidFill>
                  <a:schemeClr val="bg1"/>
                </a:solidFill>
                <a:latin typeface="+mn-lt"/>
                <a:ea typeface="+mn-ea"/>
                <a:cs typeface="+mn-cs"/>
              </a:rPr>
              <a:t>Collected from 2011-2021</a:t>
            </a:r>
          </a:p>
          <a:p>
            <a:pPr marL="621792" lvl="1" indent="-342900" defTabSz="557784">
              <a:spcAft>
                <a:spcPts val="600"/>
              </a:spcAft>
              <a:buFont typeface="Arial" panose="020B0604020202020204" pitchFamily="34" charset="0"/>
              <a:buChar char="•"/>
            </a:pPr>
            <a:r>
              <a:rPr lang="en-US" sz="2400" kern="1200" dirty="0">
                <a:solidFill>
                  <a:schemeClr val="bg1"/>
                </a:solidFill>
                <a:latin typeface="+mn-lt"/>
                <a:ea typeface="+mn-ea"/>
                <a:cs typeface="+mn-cs"/>
              </a:rPr>
              <a:t> from over 126 clinical departments </a:t>
            </a:r>
            <a:r>
              <a:rPr lang="en-US" sz="2400" kern="1200" dirty="0" err="1">
                <a:solidFill>
                  <a:schemeClr val="bg1"/>
                </a:solidFill>
                <a:latin typeface="+mn-lt"/>
                <a:ea typeface="+mn-ea"/>
                <a:cs typeface="+mn-cs"/>
              </a:rPr>
              <a:t>UFHealth</a:t>
            </a:r>
            <a:r>
              <a:rPr lang="en-US" sz="2400" kern="1200" dirty="0">
                <a:solidFill>
                  <a:schemeClr val="bg1"/>
                </a:solidFill>
                <a:latin typeface="+mn-lt"/>
                <a:ea typeface="+mn-ea"/>
                <a:cs typeface="+mn-cs"/>
              </a:rPr>
              <a:t> </a:t>
            </a:r>
          </a:p>
          <a:p>
            <a:pPr marL="621792" lvl="1" indent="-342900" defTabSz="557784">
              <a:spcAft>
                <a:spcPts val="600"/>
              </a:spcAft>
              <a:buFont typeface="Arial" panose="020B0604020202020204" pitchFamily="34" charset="0"/>
              <a:buChar char="•"/>
            </a:pPr>
            <a:r>
              <a:rPr lang="en-US" sz="2400" kern="1200" dirty="0">
                <a:solidFill>
                  <a:schemeClr val="bg1"/>
                </a:solidFill>
                <a:latin typeface="+mn-lt"/>
                <a:ea typeface="+mn-ea"/>
                <a:cs typeface="+mn-cs"/>
              </a:rPr>
              <a:t>and approximately 50 million encounters </a:t>
            </a:r>
          </a:p>
          <a:p>
            <a:pPr marL="621792" lvl="1" indent="-342900" defTabSz="557784">
              <a:spcAft>
                <a:spcPts val="600"/>
              </a:spcAft>
              <a:buFont typeface="Arial" panose="020B0604020202020204" pitchFamily="34" charset="0"/>
              <a:buChar char="•"/>
            </a:pPr>
            <a:r>
              <a:rPr lang="en-US" sz="2400" kern="1200" dirty="0">
                <a:solidFill>
                  <a:schemeClr val="bg1"/>
                </a:solidFill>
                <a:latin typeface="+mn-lt"/>
                <a:ea typeface="+mn-ea"/>
                <a:cs typeface="+mn-cs"/>
              </a:rPr>
              <a:t>covering healthcare settings including but not limited to inpatient, outpatient, and emergency department visits.  </a:t>
            </a:r>
          </a:p>
          <a:p>
            <a:pPr marL="342900" indent="-342900" defTabSz="557784">
              <a:spcAft>
                <a:spcPts val="600"/>
              </a:spcAft>
              <a:buFont typeface="Arial" panose="020B0604020202020204" pitchFamily="34" charset="0"/>
              <a:buChar char="•"/>
            </a:pPr>
            <a:r>
              <a:rPr lang="en-US" sz="2400" kern="1200" dirty="0">
                <a:solidFill>
                  <a:schemeClr val="bg1"/>
                </a:solidFill>
                <a:latin typeface="+mn-lt"/>
                <a:ea typeface="+mn-ea"/>
                <a:cs typeface="+mn-cs"/>
              </a:rPr>
              <a:t>&gt;82 billion medical words included after preprocessing and deidentification, **</a:t>
            </a:r>
            <a:endParaRPr lang="en-US" sz="2400" dirty="0">
              <a:solidFill>
                <a:schemeClr val="bg1"/>
              </a:solidFill>
            </a:endParaRPr>
          </a:p>
        </p:txBody>
      </p:sp>
      <p:sp>
        <p:nvSpPr>
          <p:cNvPr id="7" name="Rectangle 6">
            <a:extLst>
              <a:ext uri="{FF2B5EF4-FFF2-40B4-BE49-F238E27FC236}">
                <a16:creationId xmlns:a16="http://schemas.microsoft.com/office/drawing/2014/main" id="{D125C6C4-016F-8FFB-1549-DD4A337C0216}"/>
              </a:ext>
            </a:extLst>
          </p:cNvPr>
          <p:cNvSpPr/>
          <p:nvPr/>
        </p:nvSpPr>
        <p:spPr>
          <a:xfrm>
            <a:off x="0" y="10138"/>
            <a:ext cx="4037824" cy="683772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FFFF"/>
                </a:solidFill>
              </a:rPr>
              <a:t>UF Health Integrated Data Repository (IDR)</a:t>
            </a:r>
            <a:endParaRPr lang="en-US" sz="3600" dirty="0"/>
          </a:p>
        </p:txBody>
      </p:sp>
    </p:spTree>
    <p:extLst>
      <p:ext uri="{BB962C8B-B14F-4D97-AF65-F5344CB8AC3E}">
        <p14:creationId xmlns:p14="http://schemas.microsoft.com/office/powerpoint/2010/main" val="2121293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600C469C-0827-5827-270A-349DD85A9085}"/>
              </a:ext>
            </a:extLst>
          </p:cNvPr>
          <p:cNvSpPr>
            <a:spLocks noGrp="1"/>
          </p:cNvSpPr>
          <p:nvPr>
            <p:ph type="title"/>
          </p:nvPr>
        </p:nvSpPr>
        <p:spPr>
          <a:xfrm>
            <a:off x="55471" y="361324"/>
            <a:ext cx="7794171" cy="605616"/>
          </a:xfrm>
        </p:spPr>
        <p:txBody>
          <a:bodyPr vert="horz" lIns="91440" tIns="45720" rIns="91440" bIns="45720" rtlCol="0" anchor="b">
            <a:normAutofit/>
          </a:bodyPr>
          <a:lstStyle/>
          <a:p>
            <a:r>
              <a:rPr lang="en-US" sz="3200" b="1" kern="1200" dirty="0">
                <a:solidFill>
                  <a:schemeClr val="bg1"/>
                </a:solidFill>
                <a:highlight>
                  <a:srgbClr val="000000"/>
                </a:highlight>
                <a:latin typeface="+mn-lt"/>
                <a:ea typeface="+mj-ea"/>
                <a:cs typeface="+mj-cs"/>
              </a:rPr>
              <a:t>GPT to Provide Information to Clinicians</a:t>
            </a:r>
          </a:p>
        </p:txBody>
      </p:sp>
      <p:sp>
        <p:nvSpPr>
          <p:cNvPr id="15" name="Rectangle 14">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a:extLst>
              <a:ext uri="{FF2B5EF4-FFF2-40B4-BE49-F238E27FC236}">
                <a16:creationId xmlns:a16="http://schemas.microsoft.com/office/drawing/2014/main" id="{F23388B7-2646-9FD2-A065-AFF447A5E31A}"/>
              </a:ext>
            </a:extLst>
          </p:cNvPr>
          <p:cNvPicPr>
            <a:picLocks noGrp="1" noChangeAspect="1"/>
          </p:cNvPicPr>
          <p:nvPr>
            <p:ph sz="half" idx="1"/>
          </p:nvPr>
        </p:nvPicPr>
        <p:blipFill>
          <a:blip r:embed="rId2"/>
          <a:stretch>
            <a:fillRect/>
          </a:stretch>
        </p:blipFill>
        <p:spPr>
          <a:xfrm>
            <a:off x="100550" y="1228553"/>
            <a:ext cx="5368432" cy="5093870"/>
          </a:xfrm>
          <a:prstGeom prst="rect">
            <a:avLst/>
          </a:prstGeom>
        </p:spPr>
      </p:pic>
      <p:sp>
        <p:nvSpPr>
          <p:cNvPr id="2" name="Rectangle: Rounded Corners 1">
            <a:extLst>
              <a:ext uri="{FF2B5EF4-FFF2-40B4-BE49-F238E27FC236}">
                <a16:creationId xmlns:a16="http://schemas.microsoft.com/office/drawing/2014/main" id="{11938F22-33A1-E39A-6320-AFCF703F9707}"/>
              </a:ext>
            </a:extLst>
          </p:cNvPr>
          <p:cNvSpPr/>
          <p:nvPr/>
        </p:nvSpPr>
        <p:spPr>
          <a:xfrm>
            <a:off x="5468982" y="1029568"/>
            <a:ext cx="6598487" cy="5684742"/>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800" b="0" i="0" dirty="0">
                <a:effectLst/>
              </a:rPr>
              <a:t>The study evaluated the performance of three AI chatbot platforms—ChatGPT, Google Bard, and Microsoft Bing Chat—in defining and differentiating </a:t>
            </a:r>
            <a:r>
              <a:rPr lang="en-US" sz="1800" b="1" i="0" dirty="0">
                <a:effectLst/>
              </a:rPr>
              <a:t>palliative care</a:t>
            </a:r>
            <a:r>
              <a:rPr lang="en-US" sz="1800" b="0" i="0" dirty="0">
                <a:effectLst/>
              </a:rPr>
              <a:t>, </a:t>
            </a:r>
            <a:r>
              <a:rPr lang="en-US" sz="1800" b="1" i="0" dirty="0">
                <a:effectLst/>
              </a:rPr>
              <a:t>supportive care</a:t>
            </a:r>
            <a:r>
              <a:rPr lang="en-US" sz="1800" b="0" i="0" dirty="0">
                <a:effectLst/>
              </a:rPr>
              <a:t>, and </a:t>
            </a:r>
            <a:r>
              <a:rPr lang="en-US" sz="1800" b="1" i="0" dirty="0">
                <a:effectLst/>
              </a:rPr>
              <a:t>hospice care</a:t>
            </a:r>
            <a:r>
              <a:rPr lang="en-US" sz="1800" b="0" i="0" dirty="0">
                <a:effectLst/>
              </a:rPr>
              <a:t>. </a:t>
            </a:r>
          </a:p>
          <a:p>
            <a:pPr marL="285750" indent="-285750">
              <a:buFont typeface="Arial" panose="020B0604020202020204" pitchFamily="34" charset="0"/>
              <a:buChar char="•"/>
            </a:pPr>
            <a:r>
              <a:rPr lang="en-US" sz="1800" b="0" i="0" dirty="0">
                <a:effectLst/>
              </a:rPr>
              <a:t>The chatbots were assessed for accuracy, comprehensiveness, reliability of references, and readability.</a:t>
            </a:r>
          </a:p>
          <a:p>
            <a:pPr marL="285750" indent="-285750">
              <a:buFont typeface="Arial" panose="020B0604020202020204" pitchFamily="34" charset="0"/>
              <a:buChar char="•"/>
            </a:pPr>
            <a:r>
              <a:rPr lang="en-US" sz="1800" b="0" i="0" dirty="0">
                <a:effectLst/>
              </a:rPr>
              <a:t> Results showed that while the chatbots generally provided accurate information, there were notable errors and omissions, particularly in comprehensiveness and reliability of references.</a:t>
            </a:r>
          </a:p>
          <a:p>
            <a:pPr marL="285750" indent="-285750">
              <a:buFont typeface="Arial" panose="020B0604020202020204" pitchFamily="34" charset="0"/>
              <a:buChar char="•"/>
            </a:pPr>
            <a:r>
              <a:rPr lang="en-US" sz="1800" b="0" i="0" dirty="0">
                <a:effectLst/>
              </a:rPr>
              <a:t> Readability scores indicated the content was more complex than recommended for patient educational materials. </a:t>
            </a:r>
          </a:p>
          <a:p>
            <a:pPr marL="285750" indent="-285750">
              <a:buFont typeface="Arial" panose="020B0604020202020204" pitchFamily="34" charset="0"/>
              <a:buChar char="•"/>
            </a:pPr>
            <a:r>
              <a:rPr lang="en-US" sz="1800" b="0" i="0" dirty="0">
                <a:effectLst/>
              </a:rPr>
              <a:t>The study concluded that improvements are needed in the AI platforms before they can be reliably used as sources of information for patients and healthcare pro</a:t>
            </a:r>
          </a:p>
          <a:p>
            <a:endParaRPr lang="en-US" sz="1800" dirty="0"/>
          </a:p>
          <a:p>
            <a:r>
              <a:rPr lang="en-US" sz="1800" b="0" i="0" dirty="0">
                <a:effectLst/>
              </a:rPr>
              <a:t>[Summary p</a:t>
            </a:r>
            <a:r>
              <a:rPr lang="en-US" sz="1800" dirty="0"/>
              <a:t>rovided by Co-Pilot and vetted by JT]</a:t>
            </a:r>
            <a:r>
              <a:rPr lang="en-US" sz="1800" b="0" i="0" dirty="0">
                <a:effectLst/>
              </a:rPr>
              <a:t>. 🌟</a:t>
            </a:r>
            <a:endParaRPr lang="en-US" dirty="0"/>
          </a:p>
        </p:txBody>
      </p:sp>
    </p:spTree>
    <p:extLst>
      <p:ext uri="{BB962C8B-B14F-4D97-AF65-F5344CB8AC3E}">
        <p14:creationId xmlns:p14="http://schemas.microsoft.com/office/powerpoint/2010/main" val="546448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652CC560-C005-7EB4-FD3C-40788B5E88F1}"/>
              </a:ext>
            </a:extLst>
          </p:cNvPr>
          <p:cNvSpPr txBox="1"/>
          <p:nvPr/>
        </p:nvSpPr>
        <p:spPr>
          <a:xfrm>
            <a:off x="575735" y="681037"/>
            <a:ext cx="9773920" cy="584775"/>
          </a:xfrm>
          <a:prstGeom prst="rect">
            <a:avLst/>
          </a:prstGeom>
          <a:noFill/>
        </p:spPr>
        <p:txBody>
          <a:bodyPr wrap="square">
            <a:spAutoFit/>
          </a:bodyPr>
          <a:lstStyle/>
          <a:p>
            <a:pPr algn="ctr"/>
            <a:r>
              <a:rPr lang="en-US" sz="3200" b="1" dirty="0">
                <a:solidFill>
                  <a:schemeClr val="bg1"/>
                </a:solidFill>
                <a:highlight>
                  <a:srgbClr val="000000"/>
                </a:highlight>
              </a:rPr>
              <a:t>Conducting the Capacity Assessment</a:t>
            </a:r>
          </a:p>
        </p:txBody>
      </p:sp>
      <p:graphicFrame>
        <p:nvGraphicFramePr>
          <p:cNvPr id="23" name="Content Placeholder 3">
            <a:extLst>
              <a:ext uri="{FF2B5EF4-FFF2-40B4-BE49-F238E27FC236}">
                <a16:creationId xmlns:a16="http://schemas.microsoft.com/office/drawing/2014/main" id="{2D02D127-A179-BC30-E1FD-169E3C0E86AD}"/>
              </a:ext>
            </a:extLst>
          </p:cNvPr>
          <p:cNvGraphicFramePr>
            <a:graphicFrameLocks/>
          </p:cNvGraphicFramePr>
          <p:nvPr>
            <p:extLst>
              <p:ext uri="{D42A27DB-BD31-4B8C-83A1-F6EECF244321}">
                <p14:modId xmlns:p14="http://schemas.microsoft.com/office/powerpoint/2010/main" val="782893361"/>
              </p:ext>
            </p:extLst>
          </p:nvPr>
        </p:nvGraphicFramePr>
        <p:xfrm>
          <a:off x="1075267" y="1740959"/>
          <a:ext cx="977392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577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652CC560-C005-7EB4-FD3C-40788B5E88F1}"/>
              </a:ext>
            </a:extLst>
          </p:cNvPr>
          <p:cNvSpPr txBox="1"/>
          <p:nvPr/>
        </p:nvSpPr>
        <p:spPr>
          <a:xfrm>
            <a:off x="1270001" y="382372"/>
            <a:ext cx="9773920" cy="584775"/>
          </a:xfrm>
          <a:prstGeom prst="rect">
            <a:avLst/>
          </a:prstGeom>
          <a:noFill/>
        </p:spPr>
        <p:txBody>
          <a:bodyPr wrap="square">
            <a:spAutoFit/>
          </a:bodyPr>
          <a:lstStyle/>
          <a:p>
            <a:pPr algn="ctr"/>
            <a:r>
              <a:rPr lang="en-US" sz="3200" b="1" dirty="0">
                <a:solidFill>
                  <a:schemeClr val="bg1"/>
                </a:solidFill>
                <a:highlight>
                  <a:srgbClr val="000000"/>
                </a:highlight>
              </a:rPr>
              <a:t>Autonomy in Hospitalized Patients</a:t>
            </a:r>
          </a:p>
        </p:txBody>
      </p:sp>
      <p:graphicFrame>
        <p:nvGraphicFramePr>
          <p:cNvPr id="4" name="Diagram 3">
            <a:extLst>
              <a:ext uri="{FF2B5EF4-FFF2-40B4-BE49-F238E27FC236}">
                <a16:creationId xmlns:a16="http://schemas.microsoft.com/office/drawing/2014/main" id="{0A26BBB2-A98B-61C7-C691-03606BB82666}"/>
              </a:ext>
            </a:extLst>
          </p:cNvPr>
          <p:cNvGraphicFramePr/>
          <p:nvPr>
            <p:extLst>
              <p:ext uri="{D42A27DB-BD31-4B8C-83A1-F6EECF244321}">
                <p14:modId xmlns:p14="http://schemas.microsoft.com/office/powerpoint/2010/main" val="131533933"/>
              </p:ext>
            </p:extLst>
          </p:nvPr>
        </p:nvGraphicFramePr>
        <p:xfrm>
          <a:off x="1019388" y="1083734"/>
          <a:ext cx="9919545" cy="5324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107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652CC560-C005-7EB4-FD3C-40788B5E88F1}"/>
              </a:ext>
            </a:extLst>
          </p:cNvPr>
          <p:cNvSpPr txBox="1"/>
          <p:nvPr/>
        </p:nvSpPr>
        <p:spPr>
          <a:xfrm>
            <a:off x="1071880" y="655637"/>
            <a:ext cx="9773920" cy="1077218"/>
          </a:xfrm>
          <a:prstGeom prst="rect">
            <a:avLst/>
          </a:prstGeom>
          <a:noFill/>
        </p:spPr>
        <p:txBody>
          <a:bodyPr wrap="square">
            <a:spAutoFit/>
          </a:bodyPr>
          <a:lstStyle/>
          <a:p>
            <a:pPr algn="ctr"/>
            <a:r>
              <a:rPr lang="en-US" sz="3200" dirty="0">
                <a:solidFill>
                  <a:srgbClr val="FFFFFF"/>
                </a:solidFill>
                <a:highlight>
                  <a:srgbClr val="000000"/>
                </a:highlight>
              </a:rPr>
              <a:t>Using precision medicine tools, assist for a more accurate risk/benefit assessment  </a:t>
            </a:r>
            <a:endParaRPr lang="en-US" sz="3200" b="1" dirty="0">
              <a:solidFill>
                <a:schemeClr val="bg1"/>
              </a:solidFill>
              <a:highlight>
                <a:srgbClr val="000000"/>
              </a:highlight>
            </a:endParaRPr>
          </a:p>
        </p:txBody>
      </p:sp>
      <p:graphicFrame>
        <p:nvGraphicFramePr>
          <p:cNvPr id="2" name="Content Placeholder 3">
            <a:extLst>
              <a:ext uri="{FF2B5EF4-FFF2-40B4-BE49-F238E27FC236}">
                <a16:creationId xmlns:a16="http://schemas.microsoft.com/office/drawing/2014/main" id="{1FAB0E0F-2028-4013-DD5A-AE6A603366BD}"/>
              </a:ext>
            </a:extLst>
          </p:cNvPr>
          <p:cNvGraphicFramePr>
            <a:graphicFrameLocks noGrp="1"/>
          </p:cNvGraphicFramePr>
          <p:nvPr>
            <p:extLst>
              <p:ext uri="{D42A27DB-BD31-4B8C-83A1-F6EECF244321}">
                <p14:modId xmlns:p14="http://schemas.microsoft.com/office/powerpoint/2010/main" val="3283283658"/>
              </p:ext>
            </p:extLst>
          </p:nvPr>
        </p:nvGraphicFramePr>
        <p:xfrm>
          <a:off x="330200" y="198993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3570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64FA05-44CB-AAAB-E9B1-6FDDCF5C7BDB}"/>
              </a:ext>
            </a:extLst>
          </p:cNvPr>
          <p:cNvSpPr>
            <a:spLocks noGrp="1"/>
          </p:cNvSpPr>
          <p:nvPr>
            <p:ph type="body" sz="quarter" idx="12"/>
          </p:nvPr>
        </p:nvSpPr>
        <p:spPr/>
        <p:txBody>
          <a:bodyPr>
            <a:normAutofit/>
          </a:bodyPr>
          <a:lstStyle/>
          <a:p>
            <a:r>
              <a:rPr lang="en-US" sz="1200" dirty="0">
                <a:hlinkClick r:id="rId2"/>
              </a:rPr>
              <a:t>IDEALIST » </a:t>
            </a:r>
            <a:r>
              <a:rPr lang="en-US" sz="1200" dirty="0" err="1">
                <a:hlinkClick r:id="rId2"/>
              </a:rPr>
              <a:t>PRISMAp</a:t>
            </a:r>
            <a:r>
              <a:rPr lang="en-US" sz="1200" dirty="0">
                <a:hlinkClick r:id="rId2"/>
              </a:rPr>
              <a:t> » College of Medicine » University of Florida (ufl.edu)</a:t>
            </a:r>
            <a:endParaRPr lang="en-US" sz="1200" dirty="0"/>
          </a:p>
        </p:txBody>
      </p:sp>
      <p:sp>
        <p:nvSpPr>
          <p:cNvPr id="3" name="Title 2">
            <a:extLst>
              <a:ext uri="{FF2B5EF4-FFF2-40B4-BE49-F238E27FC236}">
                <a16:creationId xmlns:a16="http://schemas.microsoft.com/office/drawing/2014/main" id="{85AFE0D5-84D3-39BA-1658-82416856A9E6}"/>
              </a:ext>
            </a:extLst>
          </p:cNvPr>
          <p:cNvSpPr>
            <a:spLocks noGrp="1"/>
          </p:cNvSpPr>
          <p:nvPr>
            <p:ph type="title"/>
          </p:nvPr>
        </p:nvSpPr>
        <p:spPr>
          <a:xfrm>
            <a:off x="774589" y="440080"/>
            <a:ext cx="10515600" cy="1325563"/>
          </a:xfrm>
        </p:spPr>
        <p:txBody>
          <a:bodyPr>
            <a:normAutofit/>
          </a:bodyPr>
          <a:lstStyle/>
          <a:p>
            <a:r>
              <a:rPr lang="en-US" sz="2800" dirty="0"/>
              <a:t>Precision Medicine    - Predicting the Risk for the Individual Patient </a:t>
            </a:r>
          </a:p>
        </p:txBody>
      </p:sp>
      <p:pic>
        <p:nvPicPr>
          <p:cNvPr id="6" name="Content Placeholder 5">
            <a:extLst>
              <a:ext uri="{FF2B5EF4-FFF2-40B4-BE49-F238E27FC236}">
                <a16:creationId xmlns:a16="http://schemas.microsoft.com/office/drawing/2014/main" id="{1F39F424-FCF5-C5D5-8A9B-0394316D805E}"/>
              </a:ext>
            </a:extLst>
          </p:cNvPr>
          <p:cNvPicPr>
            <a:picLocks noGrp="1" noChangeAspect="1"/>
          </p:cNvPicPr>
          <p:nvPr>
            <p:ph idx="1"/>
          </p:nvPr>
        </p:nvPicPr>
        <p:blipFill>
          <a:blip r:embed="rId3"/>
          <a:stretch>
            <a:fillRect/>
          </a:stretch>
        </p:blipFill>
        <p:spPr>
          <a:xfrm>
            <a:off x="870705" y="1765644"/>
            <a:ext cx="10279076" cy="5022392"/>
          </a:xfrm>
        </p:spPr>
      </p:pic>
    </p:spTree>
    <p:extLst>
      <p:ext uri="{BB962C8B-B14F-4D97-AF65-F5344CB8AC3E}">
        <p14:creationId xmlns:p14="http://schemas.microsoft.com/office/powerpoint/2010/main" val="1758647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148DB6-64C0-DB65-2C2C-32C5BEDBFE77}"/>
              </a:ext>
            </a:extLst>
          </p:cNvPr>
          <p:cNvSpPr>
            <a:spLocks noGrp="1"/>
          </p:cNvSpPr>
          <p:nvPr>
            <p:ph type="title"/>
          </p:nvPr>
        </p:nvSpPr>
        <p:spPr/>
        <p:txBody>
          <a:bodyPr>
            <a:normAutofit/>
          </a:bodyPr>
          <a:lstStyle/>
          <a:p>
            <a:r>
              <a:rPr lang="en-US" sz="3200" dirty="0">
                <a:solidFill>
                  <a:schemeClr val="bg1"/>
                </a:solidFill>
                <a:highlight>
                  <a:srgbClr val="000000"/>
                </a:highlight>
              </a:rPr>
              <a:t>Individualized Patient Information </a:t>
            </a:r>
          </a:p>
        </p:txBody>
      </p:sp>
      <p:pic>
        <p:nvPicPr>
          <p:cNvPr id="9" name="Content Placeholder 8">
            <a:extLst>
              <a:ext uri="{FF2B5EF4-FFF2-40B4-BE49-F238E27FC236}">
                <a16:creationId xmlns:a16="http://schemas.microsoft.com/office/drawing/2014/main" id="{15CE727F-A6C8-0B6B-85CC-B0BC87AA8D62}"/>
              </a:ext>
            </a:extLst>
          </p:cNvPr>
          <p:cNvPicPr>
            <a:picLocks noGrp="1" noChangeAspect="1"/>
          </p:cNvPicPr>
          <p:nvPr>
            <p:ph sz="half" idx="1"/>
          </p:nvPr>
        </p:nvPicPr>
        <p:blipFill>
          <a:blip r:embed="rId2"/>
          <a:stretch>
            <a:fillRect/>
          </a:stretch>
        </p:blipFill>
        <p:spPr>
          <a:xfrm>
            <a:off x="285880" y="1690688"/>
            <a:ext cx="5733920" cy="4103959"/>
          </a:xfrm>
        </p:spPr>
      </p:pic>
      <p:sp>
        <p:nvSpPr>
          <p:cNvPr id="2" name="Rectangle: Rounded Corners 1">
            <a:extLst>
              <a:ext uri="{FF2B5EF4-FFF2-40B4-BE49-F238E27FC236}">
                <a16:creationId xmlns:a16="http://schemas.microsoft.com/office/drawing/2014/main" id="{406F32EB-DF36-E1E3-E145-D42CFA0D8A92}"/>
              </a:ext>
            </a:extLst>
          </p:cNvPr>
          <p:cNvSpPr/>
          <p:nvPr/>
        </p:nvSpPr>
        <p:spPr>
          <a:xfrm>
            <a:off x="6172202" y="1093258"/>
            <a:ext cx="5863044" cy="5584054"/>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1400" b="0" i="0" dirty="0">
                <a:effectLst/>
                <a:latin typeface="SegoeUIVariable"/>
              </a:rPr>
              <a:t>The study evaluated the effectiveness of AI-generated patient information leaflets (PILs) on end-of-life care (EOLC) by comparing content from ChatGPT and Google Gemini. </a:t>
            </a:r>
          </a:p>
          <a:p>
            <a:pPr algn="just"/>
            <a:r>
              <a:rPr lang="en-US" sz="1400" b="0" i="0" dirty="0">
                <a:effectLst/>
                <a:latin typeface="SegoeUIVariable"/>
              </a:rPr>
              <a:t>It assessed readability, sentiment, accuracy, completeness, and suitability. </a:t>
            </a:r>
          </a:p>
          <a:p>
            <a:pPr algn="just"/>
            <a:r>
              <a:rPr lang="en-US" sz="1400" b="0" i="0" dirty="0">
                <a:effectLst/>
                <a:latin typeface="SegoeUIVariable"/>
              </a:rPr>
              <a:t>Google Gemini’s PILs show better readability and actionability, while both platforms convey positive sentiments and high levels of accuracy and completeness. </a:t>
            </a:r>
          </a:p>
          <a:p>
            <a:pPr algn="just"/>
            <a:r>
              <a:rPr lang="en-US" sz="1400" b="0" i="0" dirty="0">
                <a:effectLst/>
                <a:latin typeface="SegoeUIVariable"/>
              </a:rPr>
              <a:t>The study suggests AI’s potential in enhancing EOLC patient education, emphasizing the need for ongoing AI innovation and culturally sensitive approaches to improve care outcomes and informed decision-making in diverse cultural settings.</a:t>
            </a:r>
          </a:p>
          <a:p>
            <a:pPr algn="just"/>
            <a:r>
              <a:rPr lang="en-US" sz="1400" b="0" i="0" dirty="0">
                <a:effectLst/>
                <a:latin typeface="SegoeUIVariable"/>
              </a:rPr>
              <a:t> The study also reflects on the broader implications for patient education and healthcare communication, calling for a patient-centered approach to leverage AI’s strengths in EOLC.</a:t>
            </a:r>
          </a:p>
          <a:p>
            <a:pPr algn="just"/>
            <a:r>
              <a:rPr lang="en-US" sz="1400" b="0" i="0" dirty="0">
                <a:effectLst/>
                <a:latin typeface="SegoeUIVariable"/>
              </a:rPr>
              <a:t>Effective communication, advance care planning, and practical support are key components. </a:t>
            </a:r>
          </a:p>
          <a:p>
            <a:pPr algn="just"/>
            <a:r>
              <a:rPr lang="en-US" sz="1400" b="0" i="0" dirty="0">
                <a:effectLst/>
                <a:latin typeface="SegoeUIVariable"/>
              </a:rPr>
              <a:t>Ultimately, end-of-life care is about honoring one’s wishes for a peaceful transition, emphasizing the importance of empathy, preparedness, and community support</a:t>
            </a:r>
          </a:p>
          <a:p>
            <a:pPr algn="just"/>
            <a:endParaRPr lang="en-US" sz="1400" dirty="0">
              <a:latin typeface="SegoeUIVariable"/>
            </a:endParaRPr>
          </a:p>
          <a:p>
            <a:pPr algn="just"/>
            <a:r>
              <a:rPr lang="en-US" sz="1400" b="0" i="0" dirty="0">
                <a:effectLst/>
                <a:latin typeface="SegoeUIVariable"/>
              </a:rPr>
              <a:t>[Summary p</a:t>
            </a:r>
            <a:r>
              <a:rPr lang="en-US" sz="1400" dirty="0">
                <a:latin typeface="SegoeUIVariable"/>
              </a:rPr>
              <a:t>rovided by Co-Pilot and vetted by JT]</a:t>
            </a:r>
            <a:r>
              <a:rPr lang="en-US" sz="1400" b="0" i="0" dirty="0">
                <a:effectLst/>
                <a:latin typeface="SegoeUIVariable"/>
              </a:rPr>
              <a:t>. 🌟</a:t>
            </a:r>
            <a:endParaRPr lang="en-US" sz="1400" dirty="0"/>
          </a:p>
        </p:txBody>
      </p:sp>
    </p:spTree>
    <p:extLst>
      <p:ext uri="{BB962C8B-B14F-4D97-AF65-F5344CB8AC3E}">
        <p14:creationId xmlns:p14="http://schemas.microsoft.com/office/powerpoint/2010/main" val="1473518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2EBFA83-D4DB-4CA0-B229-9E44634D7F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20" name="Rectangle 19">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Title 4">
            <a:extLst>
              <a:ext uri="{FF2B5EF4-FFF2-40B4-BE49-F238E27FC236}">
                <a16:creationId xmlns:a16="http://schemas.microsoft.com/office/drawing/2014/main" id="{D315DFF7-1761-6C03-B64C-227CD5DAE2F7}"/>
              </a:ext>
            </a:extLst>
          </p:cNvPr>
          <p:cNvSpPr>
            <a:spLocks noGrp="1"/>
          </p:cNvSpPr>
          <p:nvPr>
            <p:ph type="title"/>
          </p:nvPr>
        </p:nvSpPr>
        <p:spPr>
          <a:xfrm>
            <a:off x="6597016" y="905011"/>
            <a:ext cx="4589328" cy="1889135"/>
          </a:xfrm>
        </p:spPr>
        <p:txBody>
          <a:bodyPr vert="horz" lIns="91440" tIns="45720" rIns="91440" bIns="45720" rtlCol="0" anchor="b">
            <a:normAutofit/>
          </a:bodyPr>
          <a:lstStyle/>
          <a:p>
            <a:r>
              <a:rPr lang="en-US" kern="1200">
                <a:solidFill>
                  <a:schemeClr val="tx1"/>
                </a:solidFill>
                <a:latin typeface="+mj-lt"/>
                <a:ea typeface="+mj-ea"/>
                <a:cs typeface="+mj-cs"/>
              </a:rPr>
              <a:t>Engage Patient with Consent Process</a:t>
            </a:r>
          </a:p>
        </p:txBody>
      </p:sp>
      <p:pic>
        <p:nvPicPr>
          <p:cNvPr id="9" name="Content Placeholder 8">
            <a:extLst>
              <a:ext uri="{FF2B5EF4-FFF2-40B4-BE49-F238E27FC236}">
                <a16:creationId xmlns:a16="http://schemas.microsoft.com/office/drawing/2014/main" id="{172FA6FE-D698-1C0F-220A-C9C9287CA343}"/>
              </a:ext>
            </a:extLst>
          </p:cNvPr>
          <p:cNvPicPr>
            <a:picLocks noGrp="1" noChangeAspect="1"/>
          </p:cNvPicPr>
          <p:nvPr>
            <p:ph sz="half" idx="1"/>
          </p:nvPr>
        </p:nvPicPr>
        <p:blipFill>
          <a:blip r:embed="rId4"/>
          <a:stretch>
            <a:fillRect/>
          </a:stretch>
        </p:blipFill>
        <p:spPr>
          <a:xfrm>
            <a:off x="720807" y="916016"/>
            <a:ext cx="5468347" cy="5017208"/>
          </a:xfrm>
          <a:prstGeom prst="rect">
            <a:avLst/>
          </a:prstGeom>
        </p:spPr>
      </p:pic>
      <p:sp>
        <p:nvSpPr>
          <p:cNvPr id="7" name="Content Placeholder 6">
            <a:extLst>
              <a:ext uri="{FF2B5EF4-FFF2-40B4-BE49-F238E27FC236}">
                <a16:creationId xmlns:a16="http://schemas.microsoft.com/office/drawing/2014/main" id="{B40947EF-2866-03CE-18D0-23E2C978DCAD}"/>
              </a:ext>
            </a:extLst>
          </p:cNvPr>
          <p:cNvSpPr>
            <a:spLocks noGrp="1"/>
          </p:cNvSpPr>
          <p:nvPr>
            <p:ph sz="half" idx="2"/>
          </p:nvPr>
        </p:nvSpPr>
        <p:spPr>
          <a:xfrm>
            <a:off x="6597016" y="2965592"/>
            <a:ext cx="4589328" cy="2987397"/>
          </a:xfrm>
        </p:spPr>
        <p:txBody>
          <a:bodyPr vert="horz" lIns="91440" tIns="45720" rIns="91440" bIns="45720" rtlCol="0">
            <a:normAutofit/>
          </a:bodyPr>
          <a:lstStyle/>
          <a:p>
            <a:r>
              <a:rPr lang="en-US" sz="1800"/>
              <a:t>This article not AI, </a:t>
            </a:r>
          </a:p>
          <a:p>
            <a:r>
              <a:rPr lang="en-US" sz="1800"/>
              <a:t>but could be replicated and implemented with  GPT technology to scale.</a:t>
            </a:r>
          </a:p>
        </p:txBody>
      </p:sp>
    </p:spTree>
    <p:extLst>
      <p:ext uri="{BB962C8B-B14F-4D97-AF65-F5344CB8AC3E}">
        <p14:creationId xmlns:p14="http://schemas.microsoft.com/office/powerpoint/2010/main" val="1366709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652CC560-C005-7EB4-FD3C-40788B5E88F1}"/>
              </a:ext>
            </a:extLst>
          </p:cNvPr>
          <p:cNvSpPr txBox="1"/>
          <p:nvPr/>
        </p:nvSpPr>
        <p:spPr>
          <a:xfrm>
            <a:off x="978747" y="520170"/>
            <a:ext cx="9773920" cy="584775"/>
          </a:xfrm>
          <a:prstGeom prst="rect">
            <a:avLst/>
          </a:prstGeom>
          <a:noFill/>
        </p:spPr>
        <p:txBody>
          <a:bodyPr wrap="square">
            <a:spAutoFit/>
          </a:bodyPr>
          <a:lstStyle/>
          <a:p>
            <a:pPr algn="ctr"/>
            <a:r>
              <a:rPr lang="en-US" sz="3200" dirty="0">
                <a:solidFill>
                  <a:srgbClr val="FFFFFF"/>
                </a:solidFill>
                <a:highlight>
                  <a:srgbClr val="000000"/>
                </a:highlight>
              </a:rPr>
              <a:t>Enhance the culture for patient autonomy by</a:t>
            </a:r>
            <a:endParaRPr lang="en-US" sz="3200" b="1" dirty="0">
              <a:solidFill>
                <a:schemeClr val="bg1"/>
              </a:solidFill>
              <a:highlight>
                <a:srgbClr val="000000"/>
              </a:highlight>
            </a:endParaRPr>
          </a:p>
        </p:txBody>
      </p:sp>
      <p:graphicFrame>
        <p:nvGraphicFramePr>
          <p:cNvPr id="3" name="Content Placeholder 3">
            <a:extLst>
              <a:ext uri="{FF2B5EF4-FFF2-40B4-BE49-F238E27FC236}">
                <a16:creationId xmlns:a16="http://schemas.microsoft.com/office/drawing/2014/main" id="{A8A713AF-0825-362C-B648-96882AC72A70}"/>
              </a:ext>
            </a:extLst>
          </p:cNvPr>
          <p:cNvGraphicFramePr>
            <a:graphicFrameLocks/>
          </p:cNvGraphicFramePr>
          <p:nvPr>
            <p:extLst>
              <p:ext uri="{D42A27DB-BD31-4B8C-83A1-F6EECF244321}">
                <p14:modId xmlns:p14="http://schemas.microsoft.com/office/powerpoint/2010/main" val="899198975"/>
              </p:ext>
            </p:extLst>
          </p:nvPr>
        </p:nvGraphicFramePr>
        <p:xfrm>
          <a:off x="550922" y="2091046"/>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0656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2EBFA83-D4DB-4CA0-B229-9E44634D7F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20" name="Rectangle 19">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Title 4">
            <a:extLst>
              <a:ext uri="{FF2B5EF4-FFF2-40B4-BE49-F238E27FC236}">
                <a16:creationId xmlns:a16="http://schemas.microsoft.com/office/drawing/2014/main" id="{3FA7A1C2-0188-897E-E2E3-2575472EFFE9}"/>
              </a:ext>
            </a:extLst>
          </p:cNvPr>
          <p:cNvSpPr>
            <a:spLocks noGrp="1"/>
          </p:cNvSpPr>
          <p:nvPr>
            <p:ph type="title"/>
          </p:nvPr>
        </p:nvSpPr>
        <p:spPr>
          <a:xfrm>
            <a:off x="6597016" y="905011"/>
            <a:ext cx="4589328" cy="1889135"/>
          </a:xfrm>
        </p:spPr>
        <p:txBody>
          <a:bodyPr vert="horz" lIns="91440" tIns="45720" rIns="91440" bIns="45720" rtlCol="0" anchor="b">
            <a:normAutofit/>
          </a:bodyPr>
          <a:lstStyle/>
          <a:p>
            <a:r>
              <a:rPr lang="en-US" sz="4800" kern="1200">
                <a:solidFill>
                  <a:schemeClr val="tx1"/>
                </a:solidFill>
                <a:latin typeface="+mj-lt"/>
                <a:ea typeface="+mj-ea"/>
                <a:cs typeface="+mj-cs"/>
              </a:rPr>
              <a:t>Support Advance Directives</a:t>
            </a:r>
          </a:p>
        </p:txBody>
      </p:sp>
      <p:pic>
        <p:nvPicPr>
          <p:cNvPr id="9" name="Content Placeholder 8">
            <a:extLst>
              <a:ext uri="{FF2B5EF4-FFF2-40B4-BE49-F238E27FC236}">
                <a16:creationId xmlns:a16="http://schemas.microsoft.com/office/drawing/2014/main" id="{62A967DE-EB7F-AD94-7CFA-4895EF5554A8}"/>
              </a:ext>
            </a:extLst>
          </p:cNvPr>
          <p:cNvPicPr>
            <a:picLocks noGrp="1" noChangeAspect="1"/>
          </p:cNvPicPr>
          <p:nvPr>
            <p:ph sz="half" idx="1"/>
          </p:nvPr>
        </p:nvPicPr>
        <p:blipFill>
          <a:blip r:embed="rId3"/>
          <a:stretch>
            <a:fillRect/>
          </a:stretch>
        </p:blipFill>
        <p:spPr>
          <a:xfrm>
            <a:off x="720807" y="1032219"/>
            <a:ext cx="5468347" cy="4784802"/>
          </a:xfrm>
          <a:prstGeom prst="rect">
            <a:avLst/>
          </a:prstGeom>
        </p:spPr>
      </p:pic>
      <p:sp>
        <p:nvSpPr>
          <p:cNvPr id="7" name="Content Placeholder 6">
            <a:extLst>
              <a:ext uri="{FF2B5EF4-FFF2-40B4-BE49-F238E27FC236}">
                <a16:creationId xmlns:a16="http://schemas.microsoft.com/office/drawing/2014/main" id="{67E80001-AEFF-E5D0-A069-3C70D1AEE008}"/>
              </a:ext>
            </a:extLst>
          </p:cNvPr>
          <p:cNvSpPr>
            <a:spLocks noGrp="1"/>
          </p:cNvSpPr>
          <p:nvPr>
            <p:ph sz="half" idx="2"/>
          </p:nvPr>
        </p:nvSpPr>
        <p:spPr>
          <a:xfrm>
            <a:off x="6597016" y="2965592"/>
            <a:ext cx="4589328" cy="2987397"/>
          </a:xfrm>
        </p:spPr>
        <p:txBody>
          <a:bodyPr vert="horz" lIns="91440" tIns="45720" rIns="91440" bIns="45720" rtlCol="0">
            <a:normAutofit/>
          </a:bodyPr>
          <a:lstStyle/>
          <a:p>
            <a:endParaRPr lang="en-US" sz="1800"/>
          </a:p>
          <a:p>
            <a:r>
              <a:rPr lang="en-US" sz="1800"/>
              <a:t>Conduct NLP Surveillance of Records</a:t>
            </a:r>
          </a:p>
          <a:p>
            <a:endParaRPr lang="en-US" sz="1800"/>
          </a:p>
          <a:p>
            <a:r>
              <a:rPr lang="en-US" sz="1800"/>
              <a:t>Identify need for Advance Directives</a:t>
            </a:r>
          </a:p>
          <a:p>
            <a:endParaRPr lang="en-US" sz="1800"/>
          </a:p>
          <a:p>
            <a:r>
              <a:rPr lang="en-US" sz="1800"/>
              <a:t>Identify triggers for Advanced Directives </a:t>
            </a:r>
          </a:p>
        </p:txBody>
      </p:sp>
    </p:spTree>
    <p:extLst>
      <p:ext uri="{BB962C8B-B14F-4D97-AF65-F5344CB8AC3E}">
        <p14:creationId xmlns:p14="http://schemas.microsoft.com/office/powerpoint/2010/main" val="2546702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6CF41-DE45-67F5-10FF-58EB23A090C5}"/>
              </a:ext>
            </a:extLst>
          </p:cNvPr>
          <p:cNvSpPr>
            <a:spLocks noGrp="1"/>
          </p:cNvSpPr>
          <p:nvPr>
            <p:ph type="title"/>
          </p:nvPr>
        </p:nvSpPr>
        <p:spPr/>
        <p:txBody>
          <a:bodyPr>
            <a:normAutofit/>
          </a:bodyPr>
          <a:lstStyle/>
          <a:p>
            <a:r>
              <a:rPr lang="en-US" dirty="0">
                <a:solidFill>
                  <a:schemeClr val="bg1"/>
                </a:solidFill>
                <a:highlight>
                  <a:srgbClr val="000000"/>
                </a:highlight>
              </a:rPr>
              <a:t>Voice of the Patient</a:t>
            </a:r>
            <a:br>
              <a:rPr lang="en-US" dirty="0">
                <a:solidFill>
                  <a:schemeClr val="bg1"/>
                </a:solidFill>
                <a:highlight>
                  <a:srgbClr val="000000"/>
                </a:highlight>
              </a:rPr>
            </a:br>
            <a:r>
              <a:rPr lang="en-US" sz="1600" dirty="0" err="1">
                <a:solidFill>
                  <a:schemeClr val="bg1"/>
                </a:solidFill>
                <a:highlight>
                  <a:srgbClr val="000000"/>
                </a:highlight>
                <a:hlinkClick r:id="rId2">
                  <a:extLst>
                    <a:ext uri="{A12FA001-AC4F-418D-AE19-62706E023703}">
                      <ahyp:hlinkClr xmlns:ahyp="http://schemas.microsoft.com/office/drawing/2018/hyperlinkcolor" val="tx"/>
                    </a:ext>
                  </a:extLst>
                </a:hlinkClick>
              </a:rPr>
              <a:t>Patient</a:t>
            </a:r>
            <a:r>
              <a:rPr lang="en-US" sz="1600" dirty="0">
                <a:solidFill>
                  <a:schemeClr val="bg1"/>
                </a:solidFill>
                <a:highlight>
                  <a:srgbClr val="000000"/>
                </a:highlight>
                <a:hlinkClick r:id="rId2">
                  <a:extLst>
                    <a:ext uri="{A12FA001-AC4F-418D-AE19-62706E023703}">
                      <ahyp:hlinkClr xmlns:ahyp="http://schemas.microsoft.com/office/drawing/2018/hyperlinkcolor" val="tx"/>
                    </a:ext>
                  </a:extLst>
                </a:hlinkClick>
              </a:rPr>
              <a:t> apprehensions about the use of artificial intelligence in healthcare - PMC (nih.gov)</a:t>
            </a:r>
            <a:r>
              <a:rPr lang="en-US" sz="1600" dirty="0">
                <a:solidFill>
                  <a:schemeClr val="bg1"/>
                </a:solidFill>
                <a:highlight>
                  <a:srgbClr val="000000"/>
                </a:highlight>
                <a:hlinkClick r:id="rId3">
                  <a:extLst>
                    <a:ext uri="{A12FA001-AC4F-418D-AE19-62706E023703}">
                      <ahyp:hlinkClr xmlns:ahyp="http://schemas.microsoft.com/office/drawing/2018/hyperlinkcolor" val="tx"/>
                    </a:ext>
                  </a:extLst>
                </a:hlinkClick>
              </a:rPr>
              <a:t>PMC (nih.gov)</a:t>
            </a:r>
            <a:br>
              <a:rPr lang="en-US" sz="1600" dirty="0">
                <a:solidFill>
                  <a:schemeClr val="bg1"/>
                </a:solidFill>
                <a:highlight>
                  <a:srgbClr val="000000"/>
                </a:highlight>
              </a:rPr>
            </a:br>
            <a:endParaRPr lang="en-US" sz="1600" dirty="0">
              <a:solidFill>
                <a:schemeClr val="bg1"/>
              </a:solidFill>
              <a:highlight>
                <a:srgbClr val="000000"/>
              </a:highlight>
            </a:endParaRPr>
          </a:p>
        </p:txBody>
      </p:sp>
      <p:pic>
        <p:nvPicPr>
          <p:cNvPr id="7" name="Content Placeholder 6">
            <a:extLst>
              <a:ext uri="{FF2B5EF4-FFF2-40B4-BE49-F238E27FC236}">
                <a16:creationId xmlns:a16="http://schemas.microsoft.com/office/drawing/2014/main" id="{A2482DC5-DC42-44D8-DDAD-A5C726DC4215}"/>
              </a:ext>
            </a:extLst>
          </p:cNvPr>
          <p:cNvPicPr>
            <a:picLocks noGrp="1" noChangeAspect="1"/>
          </p:cNvPicPr>
          <p:nvPr>
            <p:ph sz="half" idx="1"/>
          </p:nvPr>
        </p:nvPicPr>
        <p:blipFill>
          <a:blip r:embed="rId4"/>
          <a:stretch>
            <a:fillRect/>
          </a:stretch>
        </p:blipFill>
        <p:spPr>
          <a:xfrm>
            <a:off x="212057" y="1567515"/>
            <a:ext cx="5807744" cy="4059251"/>
          </a:xfrm>
        </p:spPr>
      </p:pic>
      <p:graphicFrame>
        <p:nvGraphicFramePr>
          <p:cNvPr id="11" name="Content Placeholder 3">
            <a:extLst>
              <a:ext uri="{FF2B5EF4-FFF2-40B4-BE49-F238E27FC236}">
                <a16:creationId xmlns:a16="http://schemas.microsoft.com/office/drawing/2014/main" id="{9CC700B2-F3EB-67FE-BC90-F7218EA2A5E8}"/>
              </a:ext>
            </a:extLst>
          </p:cNvPr>
          <p:cNvGraphicFramePr>
            <a:graphicFrameLocks noGrp="1"/>
          </p:cNvGraphicFramePr>
          <p:nvPr>
            <p:ph sz="half" idx="2"/>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Slide Number Placeholder 4">
            <a:extLst>
              <a:ext uri="{FF2B5EF4-FFF2-40B4-BE49-F238E27FC236}">
                <a16:creationId xmlns:a16="http://schemas.microsoft.com/office/drawing/2014/main" id="{0DE6007B-CD24-2951-3398-4A0F76C9AD4E}"/>
              </a:ext>
            </a:extLst>
          </p:cNvPr>
          <p:cNvSpPr>
            <a:spLocks noGrp="1"/>
          </p:cNvSpPr>
          <p:nvPr>
            <p:ph type="sldNum" sz="quarter" idx="12"/>
          </p:nvPr>
        </p:nvSpPr>
        <p:spPr/>
        <p:txBody>
          <a:bodyPr/>
          <a:lstStyle/>
          <a:p>
            <a:fld id="{B41B5E2E-6B6F-4C11-BF7E-DB2366B5A404}" type="slidenum">
              <a:rPr lang="en-US" smtClean="0"/>
              <a:t>27</a:t>
            </a:fld>
            <a:endParaRPr lang="en-US"/>
          </a:p>
        </p:txBody>
      </p:sp>
    </p:spTree>
    <p:extLst>
      <p:ext uri="{BB962C8B-B14F-4D97-AF65-F5344CB8AC3E}">
        <p14:creationId xmlns:p14="http://schemas.microsoft.com/office/powerpoint/2010/main" val="8830457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FE78A-28D7-A980-FC96-582B85C4F6D8}"/>
              </a:ext>
            </a:extLst>
          </p:cNvPr>
          <p:cNvSpPr>
            <a:spLocks noGrp="1"/>
          </p:cNvSpPr>
          <p:nvPr>
            <p:ph type="title"/>
          </p:nvPr>
        </p:nvSpPr>
        <p:spPr/>
        <p:txBody>
          <a:bodyPr>
            <a:normAutofit/>
          </a:bodyPr>
          <a:lstStyle/>
          <a:p>
            <a:r>
              <a:rPr lang="en-US" sz="4000" dirty="0">
                <a:solidFill>
                  <a:schemeClr val="bg1"/>
                </a:solidFill>
                <a:highlight>
                  <a:srgbClr val="000000"/>
                </a:highlight>
              </a:rPr>
              <a:t>Physician Autonomy Supported by AI </a:t>
            </a:r>
            <a:br>
              <a:rPr lang="en-US" sz="1200" dirty="0">
                <a:solidFill>
                  <a:schemeClr val="bg1"/>
                </a:solidFill>
                <a:highlight>
                  <a:srgbClr val="000000"/>
                </a:highlight>
              </a:rPr>
            </a:br>
            <a:br>
              <a:rPr lang="en-US" sz="1200" dirty="0">
                <a:solidFill>
                  <a:schemeClr val="bg1"/>
                </a:solidFill>
                <a:highlight>
                  <a:srgbClr val="000000"/>
                </a:highlight>
              </a:rPr>
            </a:br>
            <a:br>
              <a:rPr lang="en-US" sz="1200" dirty="0">
                <a:solidFill>
                  <a:schemeClr val="bg1"/>
                </a:solidFill>
                <a:highlight>
                  <a:srgbClr val="000000"/>
                </a:highlight>
              </a:rPr>
            </a:br>
            <a:r>
              <a:rPr lang="en-US" sz="1200" dirty="0">
                <a:solidFill>
                  <a:schemeClr val="bg1"/>
                </a:solidFill>
                <a:highlight>
                  <a:srgbClr val="000000"/>
                </a:highlight>
                <a:hlinkClick r:id="rId2">
                  <a:extLst>
                    <a:ext uri="{A12FA001-AC4F-418D-AE19-62706E023703}">
                      <ahyp:hlinkClr xmlns:ahyp="http://schemas.microsoft.com/office/drawing/2018/hyperlinkcolor" val="tx"/>
                    </a:ext>
                  </a:extLst>
                </a:hlinkClick>
              </a:rPr>
              <a:t>Physician’s autonomy in the face of AI support: walking the ethical tightrope – </a:t>
            </a:r>
            <a:br>
              <a:rPr lang="en-US" sz="1200" dirty="0">
                <a:solidFill>
                  <a:schemeClr val="bg1"/>
                </a:solidFill>
                <a:highlight>
                  <a:srgbClr val="000000"/>
                </a:highlight>
              </a:rPr>
            </a:br>
            <a:endParaRPr lang="en-US" sz="1200" dirty="0">
              <a:solidFill>
                <a:schemeClr val="bg1"/>
              </a:solidFill>
              <a:highlight>
                <a:srgbClr val="000000"/>
              </a:highlight>
            </a:endParaRPr>
          </a:p>
        </p:txBody>
      </p:sp>
      <p:pic>
        <p:nvPicPr>
          <p:cNvPr id="7" name="Content Placeholder 6">
            <a:extLst>
              <a:ext uri="{FF2B5EF4-FFF2-40B4-BE49-F238E27FC236}">
                <a16:creationId xmlns:a16="http://schemas.microsoft.com/office/drawing/2014/main" id="{9876A1A8-41D7-9A79-7BDF-85786D66390D}"/>
              </a:ext>
            </a:extLst>
          </p:cNvPr>
          <p:cNvPicPr>
            <a:picLocks noGrp="1" noChangeAspect="1"/>
          </p:cNvPicPr>
          <p:nvPr>
            <p:ph sz="half" idx="1"/>
          </p:nvPr>
        </p:nvPicPr>
        <p:blipFill>
          <a:blip r:embed="rId3"/>
          <a:stretch>
            <a:fillRect/>
          </a:stretch>
        </p:blipFill>
        <p:spPr>
          <a:xfrm>
            <a:off x="344973" y="2030413"/>
            <a:ext cx="5367569" cy="4168776"/>
          </a:xfrm>
        </p:spPr>
      </p:pic>
      <p:sp>
        <p:nvSpPr>
          <p:cNvPr id="5" name="Slide Number Placeholder 4">
            <a:extLst>
              <a:ext uri="{FF2B5EF4-FFF2-40B4-BE49-F238E27FC236}">
                <a16:creationId xmlns:a16="http://schemas.microsoft.com/office/drawing/2014/main" id="{E4AFD846-9D19-6139-A26A-0D02C1DCB944}"/>
              </a:ext>
            </a:extLst>
          </p:cNvPr>
          <p:cNvSpPr>
            <a:spLocks noGrp="1"/>
          </p:cNvSpPr>
          <p:nvPr>
            <p:ph type="sldNum" sz="quarter" idx="12"/>
          </p:nvPr>
        </p:nvSpPr>
        <p:spPr/>
        <p:txBody>
          <a:bodyPr/>
          <a:lstStyle/>
          <a:p>
            <a:fld id="{B41B5E2E-6B6F-4C11-BF7E-DB2366B5A404}" type="slidenum">
              <a:rPr lang="en-US" smtClean="0"/>
              <a:t>28</a:t>
            </a:fld>
            <a:endParaRPr lang="en-US"/>
          </a:p>
        </p:txBody>
      </p:sp>
      <p:sp>
        <p:nvSpPr>
          <p:cNvPr id="3" name="Rectangle: Rounded Corners 2">
            <a:extLst>
              <a:ext uri="{FF2B5EF4-FFF2-40B4-BE49-F238E27FC236}">
                <a16:creationId xmlns:a16="http://schemas.microsoft.com/office/drawing/2014/main" id="{A956AD11-9F55-A98E-0BFE-61D24A96327D}"/>
              </a:ext>
            </a:extLst>
          </p:cNvPr>
          <p:cNvSpPr/>
          <p:nvPr/>
        </p:nvSpPr>
        <p:spPr>
          <a:xfrm>
            <a:off x="6096000" y="2030412"/>
            <a:ext cx="5465379" cy="45085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en-US" sz="2800" dirty="0">
                <a:solidFill>
                  <a:schemeClr val="bg1"/>
                </a:solidFill>
              </a:rPr>
              <a:t>Physician decision making is a purposeful autonomy</a:t>
            </a:r>
          </a:p>
          <a:p>
            <a:pPr marL="457200" indent="-457200">
              <a:buFont typeface="Arial" panose="020B0604020202020204" pitchFamily="34" charset="0"/>
              <a:buChar char="•"/>
            </a:pPr>
            <a:endParaRPr lang="en-US" sz="2800" dirty="0">
              <a:solidFill>
                <a:schemeClr val="bg1"/>
              </a:solidFill>
            </a:endParaRPr>
          </a:p>
          <a:p>
            <a:pPr marL="457200" indent="-457200">
              <a:buFont typeface="Arial" panose="020B0604020202020204" pitchFamily="34" charset="0"/>
              <a:buChar char="•"/>
            </a:pPr>
            <a:r>
              <a:rPr lang="en-US" sz="2800" dirty="0">
                <a:solidFill>
                  <a:schemeClr val="bg1"/>
                </a:solidFill>
              </a:rPr>
              <a:t>This autonomy is a means, not an end, thus if decision making is assisted by AI  all the better</a:t>
            </a:r>
          </a:p>
          <a:p>
            <a:pPr algn="ctr"/>
            <a:endParaRPr lang="en-US" dirty="0"/>
          </a:p>
        </p:txBody>
      </p:sp>
    </p:spTree>
    <p:extLst>
      <p:ext uri="{BB962C8B-B14F-4D97-AF65-F5344CB8AC3E}">
        <p14:creationId xmlns:p14="http://schemas.microsoft.com/office/powerpoint/2010/main" val="3513172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DAC68-999C-FD69-DA68-9BBCE7112A09}"/>
              </a:ext>
            </a:extLst>
          </p:cNvPr>
          <p:cNvSpPr>
            <a:spLocks noGrp="1"/>
          </p:cNvSpPr>
          <p:nvPr>
            <p:ph type="title"/>
          </p:nvPr>
        </p:nvSpPr>
        <p:spPr>
          <a:xfrm>
            <a:off x="481013" y="3752849"/>
            <a:ext cx="3290887" cy="2452687"/>
          </a:xfrm>
        </p:spPr>
        <p:txBody>
          <a:bodyPr vert="horz" lIns="91440" tIns="45720" rIns="91440" bIns="45720" rtlCol="0" anchor="ctr">
            <a:normAutofit/>
          </a:bodyPr>
          <a:lstStyle/>
          <a:p>
            <a:r>
              <a:rPr lang="en-US" sz="3600" dirty="0">
                <a:solidFill>
                  <a:schemeClr val="bg1"/>
                </a:solidFill>
                <a:highlight>
                  <a:srgbClr val="000000"/>
                </a:highlight>
              </a:rPr>
              <a:t>Implications for Training</a:t>
            </a:r>
          </a:p>
        </p:txBody>
      </p:sp>
      <p:pic>
        <p:nvPicPr>
          <p:cNvPr id="7" name="Content Placeholder 6">
            <a:extLst>
              <a:ext uri="{FF2B5EF4-FFF2-40B4-BE49-F238E27FC236}">
                <a16:creationId xmlns:a16="http://schemas.microsoft.com/office/drawing/2014/main" id="{24C8AB85-5B94-F6F5-764B-3F69D396A357}"/>
              </a:ext>
            </a:extLst>
          </p:cNvPr>
          <p:cNvPicPr>
            <a:picLocks noGrp="1" noChangeAspect="1"/>
          </p:cNvPicPr>
          <p:nvPr>
            <p:ph sz="half" idx="1"/>
          </p:nvPr>
        </p:nvPicPr>
        <p:blipFill rotWithShape="1">
          <a:blip r:embed="rId3"/>
          <a:srcRect b="17744"/>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Content Placeholder 3">
            <a:extLst>
              <a:ext uri="{FF2B5EF4-FFF2-40B4-BE49-F238E27FC236}">
                <a16:creationId xmlns:a16="http://schemas.microsoft.com/office/drawing/2014/main" id="{0EBF1F33-F3DE-DCEB-EF05-93D32207C010}"/>
              </a:ext>
            </a:extLst>
          </p:cNvPr>
          <p:cNvSpPr>
            <a:spLocks noGrp="1"/>
          </p:cNvSpPr>
          <p:nvPr>
            <p:ph sz="half" idx="2"/>
          </p:nvPr>
        </p:nvSpPr>
        <p:spPr>
          <a:xfrm>
            <a:off x="4223982" y="3752850"/>
            <a:ext cx="7485413" cy="2452687"/>
          </a:xfrm>
        </p:spPr>
        <p:txBody>
          <a:bodyPr vert="horz" lIns="91440" tIns="45720" rIns="91440" bIns="45720" rtlCol="0" anchor="ctr">
            <a:normAutofit/>
          </a:bodyPr>
          <a:lstStyle/>
          <a:p>
            <a:endParaRPr lang="en-US" sz="1800" dirty="0">
              <a:solidFill>
                <a:schemeClr val="bg1"/>
              </a:solidFill>
            </a:endParaRPr>
          </a:p>
        </p:txBody>
      </p:sp>
      <p:sp>
        <p:nvSpPr>
          <p:cNvPr id="5" name="Slide Number Placeholder 4">
            <a:extLst>
              <a:ext uri="{FF2B5EF4-FFF2-40B4-BE49-F238E27FC236}">
                <a16:creationId xmlns:a16="http://schemas.microsoft.com/office/drawing/2014/main" id="{30EC2E95-D656-2B37-17B5-34E395AAF329}"/>
              </a:ext>
            </a:extLst>
          </p:cNvPr>
          <p:cNvSpPr>
            <a:spLocks noGrp="1"/>
          </p:cNvSpPr>
          <p:nvPr>
            <p:ph type="sldNum" sz="quarter" idx="12"/>
          </p:nvPr>
        </p:nvSpPr>
        <p:spPr>
          <a:xfrm>
            <a:off x="8864600" y="6356350"/>
            <a:ext cx="2743200" cy="365125"/>
          </a:xfrm>
        </p:spPr>
        <p:txBody>
          <a:bodyPr vert="horz" lIns="91440" tIns="45720" rIns="91440" bIns="45720" rtlCol="0" anchor="ctr">
            <a:normAutofit/>
          </a:bodyPr>
          <a:lstStyle/>
          <a:p>
            <a:pPr>
              <a:spcAft>
                <a:spcPts val="600"/>
              </a:spcAft>
              <a:defRPr/>
            </a:pPr>
            <a:fld id="{B41B5E2E-6B6F-4C11-BF7E-DB2366B5A404}" type="slidenum">
              <a:rPr lang="en-US">
                <a:solidFill>
                  <a:schemeClr val="tx1">
                    <a:lumMod val="75000"/>
                    <a:lumOff val="25000"/>
                  </a:schemeClr>
                </a:solidFill>
                <a:latin typeface="Calibri" panose="020F0502020204030204"/>
              </a:rPr>
              <a:pPr>
                <a:spcAft>
                  <a:spcPts val="600"/>
                </a:spcAft>
                <a:defRPr/>
              </a:pPr>
              <a:t>29</a:t>
            </a:fld>
            <a:endParaRPr lang="en-US">
              <a:solidFill>
                <a:schemeClr val="tx1">
                  <a:lumMod val="75000"/>
                  <a:lumOff val="25000"/>
                </a:schemeClr>
              </a:solidFill>
              <a:latin typeface="Calibri" panose="020F0502020204030204"/>
            </a:endParaRPr>
          </a:p>
        </p:txBody>
      </p:sp>
      <p:sp>
        <p:nvSpPr>
          <p:cNvPr id="3" name="Rectangle: Rounded Corners 2">
            <a:extLst>
              <a:ext uri="{FF2B5EF4-FFF2-40B4-BE49-F238E27FC236}">
                <a16:creationId xmlns:a16="http://schemas.microsoft.com/office/drawing/2014/main" id="{347BFBAC-9CB5-5690-7E13-109248C2E6BB}"/>
              </a:ext>
            </a:extLst>
          </p:cNvPr>
          <p:cNvSpPr/>
          <p:nvPr/>
        </p:nvSpPr>
        <p:spPr>
          <a:xfrm>
            <a:off x="4223982" y="3752849"/>
            <a:ext cx="6959025" cy="279509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2400" dirty="0">
                <a:solidFill>
                  <a:schemeClr val="bg1"/>
                </a:solidFill>
              </a:rPr>
              <a:t>The medical workforce must be re-trained to interpret AI guidance from complex data sets </a:t>
            </a:r>
          </a:p>
          <a:p>
            <a:pPr marL="285750" indent="-285750">
              <a:buFont typeface="Arial" panose="020B0604020202020204" pitchFamily="34" charset="0"/>
              <a:buChar char="•"/>
            </a:pPr>
            <a:endParaRPr lang="en-US" sz="2400" dirty="0">
              <a:solidFill>
                <a:schemeClr val="bg1"/>
              </a:solidFill>
            </a:endParaRPr>
          </a:p>
          <a:p>
            <a:pPr marL="285750" indent="-285750">
              <a:buFont typeface="Arial" panose="020B0604020202020204" pitchFamily="34" charset="0"/>
              <a:buChar char="•"/>
            </a:pPr>
            <a:r>
              <a:rPr lang="en-US" sz="2400" dirty="0">
                <a:solidFill>
                  <a:schemeClr val="bg1"/>
                </a:solidFill>
              </a:rPr>
              <a:t>Communicate these findings in a way understandable to the patient regardless of education, language or culture</a:t>
            </a:r>
          </a:p>
          <a:p>
            <a:pPr algn="ctr"/>
            <a:endParaRPr lang="en-US" dirty="0"/>
          </a:p>
        </p:txBody>
      </p:sp>
    </p:spTree>
    <p:extLst>
      <p:ext uri="{BB962C8B-B14F-4D97-AF65-F5344CB8AC3E}">
        <p14:creationId xmlns:p14="http://schemas.microsoft.com/office/powerpoint/2010/main" val="42585185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3644BFD-D22E-4019-B666-387DA51A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7956356" y="1890469"/>
            <a:ext cx="5860051" cy="2079143"/>
            <a:chOff x="6081624" y="1998368"/>
            <a:chExt cx="5613457" cy="782175"/>
          </a:xfrm>
          <a:solidFill>
            <a:schemeClr val="accent4"/>
          </a:solidFill>
        </p:grpSpPr>
        <p:sp>
          <p:nvSpPr>
            <p:cNvPr id="17" name="Rectangle 16">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a:extLst>
              <a:ext uri="{FF2B5EF4-FFF2-40B4-BE49-F238E27FC236}">
                <a16:creationId xmlns:a16="http://schemas.microsoft.com/office/drawing/2014/main" id="{F2D87CC3-817A-AC0F-E49E-B06340FFF3DA}"/>
              </a:ext>
            </a:extLst>
          </p:cNvPr>
          <p:cNvPicPr>
            <a:picLocks noGrp="1" noChangeAspect="1"/>
          </p:cNvPicPr>
          <p:nvPr>
            <p:ph sz="half" idx="1"/>
          </p:nvPr>
        </p:nvPicPr>
        <p:blipFill rotWithShape="1">
          <a:blip r:embed="rId2"/>
          <a:srcRect b="12507"/>
          <a:stretch/>
        </p:blipFill>
        <p:spPr>
          <a:xfrm>
            <a:off x="838200" y="704765"/>
            <a:ext cx="10628376" cy="5440003"/>
          </a:xfrm>
          <a:prstGeom prst="rect">
            <a:avLst/>
          </a:prstGeom>
        </p:spPr>
      </p:pic>
      <p:sp>
        <p:nvSpPr>
          <p:cNvPr id="5" name="Slide Number Placeholder 4">
            <a:extLst>
              <a:ext uri="{FF2B5EF4-FFF2-40B4-BE49-F238E27FC236}">
                <a16:creationId xmlns:a16="http://schemas.microsoft.com/office/drawing/2014/main" id="{1840E94D-616A-726D-F823-7EDFF4390CDC}"/>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pPr>
            <a:fld id="{B41B5E2E-6B6F-4C11-BF7E-DB2366B5A404}" type="slidenum">
              <a:rPr lang="en-US" smtClean="0">
                <a:solidFill>
                  <a:schemeClr val="tx1">
                    <a:tint val="75000"/>
                  </a:schemeClr>
                </a:solidFill>
              </a:rPr>
              <a:pPr>
                <a:spcAft>
                  <a:spcPts val="600"/>
                </a:spcAft>
              </a:pPr>
              <a:t>30</a:t>
            </a:fld>
            <a:endParaRPr lang="en-US">
              <a:solidFill>
                <a:schemeClr val="tx1">
                  <a:tint val="75000"/>
                </a:schemeClr>
              </a:solidFill>
            </a:endParaRPr>
          </a:p>
        </p:txBody>
      </p:sp>
    </p:spTree>
    <p:extLst>
      <p:ext uri="{BB962C8B-B14F-4D97-AF65-F5344CB8AC3E}">
        <p14:creationId xmlns:p14="http://schemas.microsoft.com/office/powerpoint/2010/main" val="313962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6A41968-61A3-DF4C-CDD8-1BD7316F647D}"/>
              </a:ext>
            </a:extLst>
          </p:cNvPr>
          <p:cNvSpPr>
            <a:spLocks noGrp="1"/>
          </p:cNvSpPr>
          <p:nvPr>
            <p:ph type="title"/>
          </p:nvPr>
        </p:nvSpPr>
        <p:spPr/>
        <p:txBody>
          <a:bodyPr/>
          <a:lstStyle/>
          <a:p>
            <a:r>
              <a:rPr lang="en-US" dirty="0">
                <a:solidFill>
                  <a:schemeClr val="bg1"/>
                </a:solidFill>
                <a:highlight>
                  <a:srgbClr val="000000"/>
                </a:highlight>
              </a:rPr>
              <a:t>AI Ethics at UF </a:t>
            </a:r>
          </a:p>
        </p:txBody>
      </p:sp>
      <p:sp>
        <p:nvSpPr>
          <p:cNvPr id="8" name="Text Placeholder 7">
            <a:extLst>
              <a:ext uri="{FF2B5EF4-FFF2-40B4-BE49-F238E27FC236}">
                <a16:creationId xmlns:a16="http://schemas.microsoft.com/office/drawing/2014/main" id="{3E3675D2-8B42-F75D-B4D4-EE77CFD7AF4E}"/>
              </a:ext>
            </a:extLst>
          </p:cNvPr>
          <p:cNvSpPr>
            <a:spLocks noGrp="1"/>
          </p:cNvSpPr>
          <p:nvPr>
            <p:ph type="body" idx="1"/>
          </p:nvPr>
        </p:nvSpPr>
        <p:spPr/>
        <p:txBody>
          <a:bodyPr/>
          <a:lstStyle/>
          <a:p>
            <a:endParaRPr lang="en-US"/>
          </a:p>
        </p:txBody>
      </p:sp>
      <p:pic>
        <p:nvPicPr>
          <p:cNvPr id="6" name="Content Placeholder 5">
            <a:extLst>
              <a:ext uri="{FF2B5EF4-FFF2-40B4-BE49-F238E27FC236}">
                <a16:creationId xmlns:a16="http://schemas.microsoft.com/office/drawing/2014/main" id="{1BD608EE-B103-B7F8-D68E-FD30DB5F6CB7}"/>
              </a:ext>
            </a:extLst>
          </p:cNvPr>
          <p:cNvPicPr>
            <a:picLocks noGrp="1" noChangeAspect="1"/>
          </p:cNvPicPr>
          <p:nvPr>
            <p:ph sz="half" idx="2"/>
          </p:nvPr>
        </p:nvPicPr>
        <p:blipFill>
          <a:blip r:embed="rId2"/>
          <a:stretch>
            <a:fillRect/>
          </a:stretch>
        </p:blipFill>
        <p:spPr>
          <a:xfrm>
            <a:off x="262526" y="1584129"/>
            <a:ext cx="5157787" cy="1336779"/>
          </a:xfrm>
        </p:spPr>
      </p:pic>
      <p:sp>
        <p:nvSpPr>
          <p:cNvPr id="9" name="Text Placeholder 8">
            <a:extLst>
              <a:ext uri="{FF2B5EF4-FFF2-40B4-BE49-F238E27FC236}">
                <a16:creationId xmlns:a16="http://schemas.microsoft.com/office/drawing/2014/main" id="{08CCCBB0-2C65-DF34-6CA0-94AC3BF15433}"/>
              </a:ext>
            </a:extLst>
          </p:cNvPr>
          <p:cNvSpPr>
            <a:spLocks noGrp="1"/>
          </p:cNvSpPr>
          <p:nvPr>
            <p:ph type="body" sz="quarter" idx="3"/>
          </p:nvPr>
        </p:nvSpPr>
        <p:spPr/>
        <p:txBody>
          <a:bodyPr/>
          <a:lstStyle/>
          <a:p>
            <a:endParaRPr lang="en-US"/>
          </a:p>
        </p:txBody>
      </p:sp>
      <p:sp>
        <p:nvSpPr>
          <p:cNvPr id="4" name="Slide Number Placeholder 3">
            <a:extLst>
              <a:ext uri="{FF2B5EF4-FFF2-40B4-BE49-F238E27FC236}">
                <a16:creationId xmlns:a16="http://schemas.microsoft.com/office/drawing/2014/main" id="{D64EBB90-A560-A27F-FE3C-B688DDA7FBFA}"/>
              </a:ext>
            </a:extLst>
          </p:cNvPr>
          <p:cNvSpPr>
            <a:spLocks noGrp="1"/>
          </p:cNvSpPr>
          <p:nvPr>
            <p:ph type="sldNum" sz="quarter" idx="12"/>
          </p:nvPr>
        </p:nvSpPr>
        <p:spPr/>
        <p:txBody>
          <a:bodyPr/>
          <a:lstStyle/>
          <a:p>
            <a:fld id="{EECC7194-A4D0-457B-9D3E-53681723AFF7}" type="slidenum">
              <a:rPr lang="en-US" noProof="0" smtClean="0"/>
              <a:pPr/>
              <a:t>31</a:t>
            </a:fld>
            <a:endParaRPr lang="en-US" noProof="0" dirty="0"/>
          </a:p>
        </p:txBody>
      </p:sp>
      <p:sp>
        <p:nvSpPr>
          <p:cNvPr id="12" name="TextBox 11">
            <a:extLst>
              <a:ext uri="{FF2B5EF4-FFF2-40B4-BE49-F238E27FC236}">
                <a16:creationId xmlns:a16="http://schemas.microsoft.com/office/drawing/2014/main" id="{A1A62ABF-B91D-99E3-BB10-BA7D0F2F5454}"/>
              </a:ext>
            </a:extLst>
          </p:cNvPr>
          <p:cNvSpPr txBox="1"/>
          <p:nvPr/>
        </p:nvSpPr>
        <p:spPr>
          <a:xfrm>
            <a:off x="511277" y="3015954"/>
            <a:ext cx="5319252" cy="646331"/>
          </a:xfrm>
          <a:prstGeom prst="rect">
            <a:avLst/>
          </a:prstGeom>
          <a:noFill/>
        </p:spPr>
        <p:txBody>
          <a:bodyPr wrap="square">
            <a:spAutoFit/>
          </a:bodyPr>
          <a:lstStyle/>
          <a:p>
            <a:r>
              <a:rPr lang="en-US" dirty="0">
                <a:solidFill>
                  <a:schemeClr val="bg1"/>
                </a:solidFill>
                <a:highlight>
                  <a:srgbClr val="000000"/>
                </a:highlight>
                <a:hlinkClick r:id="rId3">
                  <a:extLst>
                    <a:ext uri="{A12FA001-AC4F-418D-AE19-62706E023703}">
                      <ahyp:hlinkClr xmlns:ahyp="http://schemas.microsoft.com/office/drawing/2018/hyperlinkcolor" val="tx"/>
                    </a:ext>
                  </a:extLst>
                </a:hlinkClick>
              </a:rPr>
              <a:t>https://ai.ufl.edu/faculty/working-group-in-</a:t>
            </a:r>
            <a:endParaRPr lang="en-US" dirty="0">
              <a:solidFill>
                <a:schemeClr val="bg1"/>
              </a:solidFill>
              <a:highlight>
                <a:srgbClr val="000000"/>
              </a:highlight>
            </a:endParaRPr>
          </a:p>
          <a:p>
            <a:r>
              <a:rPr lang="en-US" dirty="0">
                <a:solidFill>
                  <a:schemeClr val="bg1"/>
                </a:solidFill>
                <a:highlight>
                  <a:srgbClr val="000000"/>
                </a:highlight>
              </a:rPr>
              <a:t>ai-ethics-and-policy/</a:t>
            </a:r>
          </a:p>
        </p:txBody>
      </p:sp>
      <p:sp>
        <p:nvSpPr>
          <p:cNvPr id="13" name="TextBox 12">
            <a:extLst>
              <a:ext uri="{FF2B5EF4-FFF2-40B4-BE49-F238E27FC236}">
                <a16:creationId xmlns:a16="http://schemas.microsoft.com/office/drawing/2014/main" id="{4BDA2EAD-07A5-89B6-EC14-2D1992D55E33}"/>
              </a:ext>
            </a:extLst>
          </p:cNvPr>
          <p:cNvSpPr txBox="1"/>
          <p:nvPr/>
        </p:nvSpPr>
        <p:spPr>
          <a:xfrm>
            <a:off x="6344264" y="5433020"/>
            <a:ext cx="4532671" cy="923330"/>
          </a:xfrm>
          <a:prstGeom prst="rect">
            <a:avLst/>
          </a:prstGeom>
          <a:noFill/>
        </p:spPr>
        <p:txBody>
          <a:bodyPr wrap="square" rtlCol="0">
            <a:spAutoFit/>
          </a:bodyPr>
          <a:lstStyle/>
          <a:p>
            <a:r>
              <a:rPr lang="en-US" dirty="0">
                <a:solidFill>
                  <a:srgbClr val="467886"/>
                </a:solidFill>
                <a:highlight>
                  <a:srgbClr val="000000"/>
                </a:highlight>
                <a:hlinkClick r:id="rId4">
                  <a:extLst>
                    <a:ext uri="{A12FA001-AC4F-418D-AE19-62706E023703}">
                      <ahyp:hlinkClr xmlns:ahyp="http://schemas.microsoft.com/office/drawing/2018/hyperlinkcolor" val="tx"/>
                    </a:ext>
                  </a:extLst>
                </a:hlinkClick>
              </a:rPr>
              <a:t>Community Advisory Board » Clinical and </a:t>
            </a:r>
          </a:p>
          <a:p>
            <a:r>
              <a:rPr lang="en-US" dirty="0">
                <a:solidFill>
                  <a:schemeClr val="bg1"/>
                </a:solidFill>
                <a:highlight>
                  <a:srgbClr val="000000"/>
                </a:highlight>
                <a:hlinkClick r:id="rId4">
                  <a:extLst>
                    <a:ext uri="{A12FA001-AC4F-418D-AE19-62706E023703}">
                      <ahyp:hlinkClr xmlns:ahyp="http://schemas.microsoft.com/office/drawing/2018/hyperlinkcolor" val="tx"/>
                    </a:ext>
                  </a:extLst>
                </a:hlinkClick>
              </a:rPr>
              <a:t>Translational Science Institute » University of Florida (ufl.edu)</a:t>
            </a:r>
            <a:endParaRPr lang="en-US" dirty="0">
              <a:solidFill>
                <a:schemeClr val="bg1"/>
              </a:solidFill>
              <a:highlight>
                <a:srgbClr val="000000"/>
              </a:highlight>
            </a:endParaRPr>
          </a:p>
        </p:txBody>
      </p:sp>
      <p:sp>
        <p:nvSpPr>
          <p:cNvPr id="14" name="TextBox 13">
            <a:extLst>
              <a:ext uri="{FF2B5EF4-FFF2-40B4-BE49-F238E27FC236}">
                <a16:creationId xmlns:a16="http://schemas.microsoft.com/office/drawing/2014/main" id="{21804546-237D-BAB1-24C0-5FBDDBE5D97E}"/>
              </a:ext>
            </a:extLst>
          </p:cNvPr>
          <p:cNvSpPr txBox="1"/>
          <p:nvPr/>
        </p:nvSpPr>
        <p:spPr>
          <a:xfrm flipH="1">
            <a:off x="348071" y="3913780"/>
            <a:ext cx="4407796" cy="646331"/>
          </a:xfrm>
          <a:prstGeom prst="rect">
            <a:avLst/>
          </a:prstGeom>
          <a:noFill/>
        </p:spPr>
        <p:txBody>
          <a:bodyPr wrap="square" rtlCol="0">
            <a:spAutoFit/>
          </a:bodyPr>
          <a:lstStyle/>
          <a:p>
            <a:r>
              <a:rPr lang="en-US" dirty="0">
                <a:solidFill>
                  <a:schemeClr val="bg1"/>
                </a:solidFill>
                <a:highlight>
                  <a:srgbClr val="000000"/>
                </a:highlight>
              </a:rPr>
              <a:t>Policy overview,  computer scientists, philosophy, law, sociology </a:t>
            </a:r>
          </a:p>
        </p:txBody>
      </p:sp>
      <p:pic>
        <p:nvPicPr>
          <p:cNvPr id="15" name="Content Placeholder 6">
            <a:extLst>
              <a:ext uri="{FF2B5EF4-FFF2-40B4-BE49-F238E27FC236}">
                <a16:creationId xmlns:a16="http://schemas.microsoft.com/office/drawing/2014/main" id="{CB5D42C2-6D89-631E-C51A-96E218A577F5}"/>
              </a:ext>
            </a:extLst>
          </p:cNvPr>
          <p:cNvPicPr>
            <a:picLocks noGrp="1" noChangeAspect="1"/>
          </p:cNvPicPr>
          <p:nvPr>
            <p:ph sz="quarter" idx="4"/>
          </p:nvPr>
        </p:nvPicPr>
        <p:blipFill>
          <a:blip r:embed="rId5"/>
          <a:stretch>
            <a:fillRect/>
          </a:stretch>
        </p:blipFill>
        <p:spPr>
          <a:xfrm>
            <a:off x="5538534" y="796055"/>
            <a:ext cx="6390940" cy="4477816"/>
          </a:xfrm>
        </p:spPr>
      </p:pic>
    </p:spTree>
    <p:extLst>
      <p:ext uri="{BB962C8B-B14F-4D97-AF65-F5344CB8AC3E}">
        <p14:creationId xmlns:p14="http://schemas.microsoft.com/office/powerpoint/2010/main" val="2713614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7" name="Rectangle 3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25">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7287A9D4-4CDB-8810-A244-C6C381B27327}"/>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AI Advisory Board</a:t>
            </a:r>
          </a:p>
        </p:txBody>
      </p:sp>
      <p:sp>
        <p:nvSpPr>
          <p:cNvPr id="9" name="Content Placeholder 8">
            <a:extLst>
              <a:ext uri="{FF2B5EF4-FFF2-40B4-BE49-F238E27FC236}">
                <a16:creationId xmlns:a16="http://schemas.microsoft.com/office/drawing/2014/main" id="{66284407-F921-5728-FF5A-01D5C8874CF9}"/>
              </a:ext>
            </a:extLst>
          </p:cNvPr>
          <p:cNvSpPr>
            <a:spLocks noGrp="1"/>
          </p:cNvSpPr>
          <p:nvPr>
            <p:ph idx="1"/>
          </p:nvPr>
        </p:nvSpPr>
        <p:spPr>
          <a:xfrm>
            <a:off x="4810259" y="649480"/>
            <a:ext cx="6555347" cy="5546047"/>
          </a:xfrm>
        </p:spPr>
        <p:txBody>
          <a:bodyPr anchor="ctr">
            <a:normAutofit/>
          </a:bodyPr>
          <a:lstStyle/>
          <a:p>
            <a:pPr marL="342900" indent="-342900">
              <a:buAutoNum type="arabicPeriod"/>
            </a:pPr>
            <a:endParaRPr lang="en-US" sz="2000" dirty="0"/>
          </a:p>
          <a:p>
            <a:endParaRPr lang="en-US" sz="2000" dirty="0"/>
          </a:p>
        </p:txBody>
      </p:sp>
      <p:sp>
        <p:nvSpPr>
          <p:cNvPr id="7" name="Slide Number Placeholder 6">
            <a:extLst>
              <a:ext uri="{FF2B5EF4-FFF2-40B4-BE49-F238E27FC236}">
                <a16:creationId xmlns:a16="http://schemas.microsoft.com/office/drawing/2014/main" id="{E2086FA8-8DE1-0F2D-5009-C93321E16894}"/>
              </a:ext>
            </a:extLst>
          </p:cNvPr>
          <p:cNvSpPr>
            <a:spLocks noGrp="1"/>
          </p:cNvSpPr>
          <p:nvPr>
            <p:ph type="sldNum" sz="quarter" idx="12"/>
          </p:nvPr>
        </p:nvSpPr>
        <p:spPr>
          <a:xfrm>
            <a:off x="11704320" y="6455664"/>
            <a:ext cx="448056" cy="365125"/>
          </a:xfrm>
        </p:spPr>
        <p:txBody>
          <a:bodyPr>
            <a:normAutofit/>
          </a:bodyPr>
          <a:lstStyle/>
          <a:p>
            <a:pPr>
              <a:spcAft>
                <a:spcPts val="600"/>
              </a:spcAft>
            </a:pPr>
            <a:fld id="{B41B5E2E-6B6F-4C11-BF7E-DB2366B5A404}" type="slidenum">
              <a:rPr lang="en-US" sz="1100">
                <a:solidFill>
                  <a:schemeClr val="tx1">
                    <a:lumMod val="50000"/>
                    <a:lumOff val="50000"/>
                  </a:schemeClr>
                </a:solidFill>
              </a:rPr>
              <a:pPr>
                <a:spcAft>
                  <a:spcPts val="600"/>
                </a:spcAft>
              </a:pPr>
              <a:t>32</a:t>
            </a:fld>
            <a:endParaRPr lang="en-US" sz="1100">
              <a:solidFill>
                <a:schemeClr val="tx1">
                  <a:lumMod val="50000"/>
                  <a:lumOff val="50000"/>
                </a:schemeClr>
              </a:solidFill>
            </a:endParaRPr>
          </a:p>
        </p:txBody>
      </p:sp>
      <p:sp>
        <p:nvSpPr>
          <p:cNvPr id="6" name="Rectangle: Rounded Corners 5">
            <a:extLst>
              <a:ext uri="{FF2B5EF4-FFF2-40B4-BE49-F238E27FC236}">
                <a16:creationId xmlns:a16="http://schemas.microsoft.com/office/drawing/2014/main" id="{BCDB2B92-201E-4842-CD38-4870938EF28D}"/>
              </a:ext>
            </a:extLst>
          </p:cNvPr>
          <p:cNvSpPr/>
          <p:nvPr/>
        </p:nvSpPr>
        <p:spPr>
          <a:xfrm>
            <a:off x="4270249" y="872406"/>
            <a:ext cx="7434071" cy="5546047"/>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buNone/>
            </a:pPr>
            <a:endParaRPr lang="en-US" sz="2800" dirty="0"/>
          </a:p>
          <a:p>
            <a:pPr marL="0" indent="0" algn="ctr">
              <a:buNone/>
            </a:pPr>
            <a:r>
              <a:rPr lang="en-US" sz="2800" dirty="0"/>
              <a:t>“They [Hospitals]  should consider using </a:t>
            </a:r>
            <a:r>
              <a:rPr lang="en-US" sz="2800" dirty="0">
                <a:highlight>
                  <a:srgbClr val="808080"/>
                </a:highlight>
              </a:rPr>
              <a:t>an independent multidisciplinary committee </a:t>
            </a:r>
            <a:r>
              <a:rPr lang="en-US" sz="2800" dirty="0"/>
              <a:t>to assess certain uses and disclosures of deidentified datasets, including reidentification risks”.</a:t>
            </a:r>
          </a:p>
          <a:p>
            <a:pPr marL="0" indent="0">
              <a:buNone/>
            </a:pPr>
            <a:endParaRPr lang="en-US" sz="2800" dirty="0"/>
          </a:p>
          <a:p>
            <a:pPr marL="0" indent="0">
              <a:buNone/>
            </a:pPr>
            <a:endParaRPr lang="en-US" sz="2800" dirty="0"/>
          </a:p>
          <a:p>
            <a:r>
              <a:rPr lang="en-US" sz="2400" dirty="0">
                <a:highlight>
                  <a:srgbClr val="FF0000"/>
                </a:highlight>
              </a:rPr>
              <a:t>Nunez and </a:t>
            </a:r>
            <a:r>
              <a:rPr lang="en-US" sz="2400" dirty="0" err="1">
                <a:highlight>
                  <a:srgbClr val="FF0000"/>
                </a:highlight>
              </a:rPr>
              <a:t>Gerke</a:t>
            </a:r>
            <a:r>
              <a:rPr lang="en-US" sz="2400" dirty="0">
                <a:highlight>
                  <a:srgbClr val="FF0000"/>
                </a:highlight>
              </a:rPr>
              <a:t>, Health Care AI and Patient Privacy—</a:t>
            </a:r>
            <a:r>
              <a:rPr lang="en-US" sz="2400" dirty="0" err="1">
                <a:highlight>
                  <a:srgbClr val="FF0000"/>
                </a:highlight>
              </a:rPr>
              <a:t>Dinerstein</a:t>
            </a:r>
            <a:r>
              <a:rPr lang="en-US" sz="2400" dirty="0">
                <a:highlight>
                  <a:srgbClr val="FF0000"/>
                </a:highlight>
              </a:rPr>
              <a:t> v Google. JAMA, March 2024</a:t>
            </a:r>
          </a:p>
          <a:p>
            <a:pPr algn="ctr"/>
            <a:endParaRPr lang="en-US" dirty="0"/>
          </a:p>
        </p:txBody>
      </p:sp>
      <p:sp>
        <p:nvSpPr>
          <p:cNvPr id="2" name="TextBox 1">
            <a:extLst>
              <a:ext uri="{FF2B5EF4-FFF2-40B4-BE49-F238E27FC236}">
                <a16:creationId xmlns:a16="http://schemas.microsoft.com/office/drawing/2014/main" id="{9BB7C1EC-F400-39AE-11A6-7BF034159B11}"/>
              </a:ext>
            </a:extLst>
          </p:cNvPr>
          <p:cNvSpPr txBox="1"/>
          <p:nvPr/>
        </p:nvSpPr>
        <p:spPr>
          <a:xfrm>
            <a:off x="5037930" y="6404006"/>
            <a:ext cx="6100003" cy="369332"/>
          </a:xfrm>
          <a:prstGeom prst="rect">
            <a:avLst/>
          </a:prstGeom>
          <a:noFill/>
        </p:spPr>
        <p:txBody>
          <a:bodyPr wrap="none" rtlCol="0">
            <a:spAutoFit/>
          </a:bodyPr>
          <a:lstStyle/>
          <a:p>
            <a:r>
              <a:rPr lang="en-US" dirty="0">
                <a:highlight>
                  <a:srgbClr val="C0C0C0"/>
                </a:highlight>
              </a:rPr>
              <a:t>Learning objective: Describe purpose of AI Advisory Board</a:t>
            </a:r>
          </a:p>
        </p:txBody>
      </p:sp>
    </p:spTree>
    <p:extLst>
      <p:ext uri="{BB962C8B-B14F-4D97-AF65-F5344CB8AC3E}">
        <p14:creationId xmlns:p14="http://schemas.microsoft.com/office/powerpoint/2010/main" val="4065129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CA9760-9BA3-3F0C-7827-4AFD51C6715A}"/>
              </a:ext>
            </a:extLst>
          </p:cNvPr>
          <p:cNvSpPr>
            <a:spLocks noGrp="1"/>
          </p:cNvSpPr>
          <p:nvPr>
            <p:ph type="title"/>
          </p:nvPr>
        </p:nvSpPr>
        <p:spPr>
          <a:xfrm>
            <a:off x="1137033" y="670559"/>
            <a:ext cx="4683321" cy="2148841"/>
          </a:xfrm>
        </p:spPr>
        <p:txBody>
          <a:bodyPr anchor="t">
            <a:normAutofit/>
          </a:bodyPr>
          <a:lstStyle/>
          <a:p>
            <a:r>
              <a:rPr lang="en-US" dirty="0">
                <a:solidFill>
                  <a:schemeClr val="bg1"/>
                </a:solidFill>
                <a:highlight>
                  <a:srgbClr val="000000"/>
                </a:highlight>
              </a:rPr>
              <a:t>How to start an AI  Ethics Board</a:t>
            </a:r>
          </a:p>
        </p:txBody>
      </p:sp>
      <p:pic>
        <p:nvPicPr>
          <p:cNvPr id="7" name="Picture 6">
            <a:extLst>
              <a:ext uri="{FF2B5EF4-FFF2-40B4-BE49-F238E27FC236}">
                <a16:creationId xmlns:a16="http://schemas.microsoft.com/office/drawing/2014/main" id="{D8AC0CE0-9B64-1C18-6E26-BB523E4715BC}"/>
              </a:ext>
            </a:extLst>
          </p:cNvPr>
          <p:cNvPicPr>
            <a:picLocks noChangeAspect="1"/>
          </p:cNvPicPr>
          <p:nvPr/>
        </p:nvPicPr>
        <p:blipFill rotWithShape="1">
          <a:blip r:embed="rId2"/>
          <a:srcRect r="2" b="4970"/>
          <a:stretch/>
        </p:blipFill>
        <p:spPr>
          <a:xfrm>
            <a:off x="0" y="3065583"/>
            <a:ext cx="6516413" cy="3792417"/>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4" name="Slide Number Placeholder 3">
            <a:extLst>
              <a:ext uri="{FF2B5EF4-FFF2-40B4-BE49-F238E27FC236}">
                <a16:creationId xmlns:a16="http://schemas.microsoft.com/office/drawing/2014/main" id="{3AB1FB10-00F6-6F7F-2B00-B4709CF6FEC8}"/>
              </a:ext>
            </a:extLst>
          </p:cNvPr>
          <p:cNvSpPr>
            <a:spLocks noGrp="1"/>
          </p:cNvSpPr>
          <p:nvPr>
            <p:ph type="sldNum" sz="quarter" idx="12"/>
          </p:nvPr>
        </p:nvSpPr>
        <p:spPr>
          <a:xfrm>
            <a:off x="8610600" y="6356350"/>
            <a:ext cx="2743200" cy="365125"/>
          </a:xfrm>
        </p:spPr>
        <p:txBody>
          <a:bodyPr>
            <a:normAutofit/>
          </a:bodyPr>
          <a:lstStyle/>
          <a:p>
            <a:pPr>
              <a:spcAft>
                <a:spcPts val="600"/>
              </a:spcAft>
            </a:pPr>
            <a:fld id="{EECC7194-A4D0-457B-9D3E-53681723AFF7}" type="slidenum">
              <a:rPr lang="en-US" sz="1000" noProof="0"/>
              <a:pPr>
                <a:spcAft>
                  <a:spcPts val="600"/>
                </a:spcAft>
              </a:pPr>
              <a:t>33</a:t>
            </a:fld>
            <a:endParaRPr lang="en-US" sz="1000" noProof="0"/>
          </a:p>
        </p:txBody>
      </p:sp>
      <p:sp>
        <p:nvSpPr>
          <p:cNvPr id="5" name="Rectangle: Rounded Corners 4">
            <a:extLst>
              <a:ext uri="{FF2B5EF4-FFF2-40B4-BE49-F238E27FC236}">
                <a16:creationId xmlns:a16="http://schemas.microsoft.com/office/drawing/2014/main" id="{1E63A249-533F-1B4F-7459-BB12DFF6EE83}"/>
              </a:ext>
            </a:extLst>
          </p:cNvPr>
          <p:cNvSpPr/>
          <p:nvPr/>
        </p:nvSpPr>
        <p:spPr>
          <a:xfrm>
            <a:off x="6257222" y="501997"/>
            <a:ext cx="5715249" cy="5127171"/>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solidFill>
                  <a:schemeClr val="bg1"/>
                </a:solidFill>
              </a:rPr>
              <a:t>1. Identify existing infrastructure tat a data and AI ethics program can leverage</a:t>
            </a:r>
          </a:p>
          <a:p>
            <a:r>
              <a:rPr lang="en-US" sz="2400" dirty="0">
                <a:solidFill>
                  <a:schemeClr val="bg1"/>
                </a:solidFill>
              </a:rPr>
              <a:t>2. Create a data and AI ethical risk framework that is tailored to  our enterprise</a:t>
            </a:r>
          </a:p>
          <a:p>
            <a:r>
              <a:rPr lang="en-US" sz="2400" dirty="0">
                <a:solidFill>
                  <a:schemeClr val="bg1"/>
                </a:solidFill>
              </a:rPr>
              <a:t>3. Change how you think about ethics by taking cues from successes in health care </a:t>
            </a:r>
          </a:p>
          <a:p>
            <a:r>
              <a:rPr lang="en-US" sz="2400" dirty="0">
                <a:solidFill>
                  <a:schemeClr val="bg1"/>
                </a:solidFill>
              </a:rPr>
              <a:t>4. Optimize guidance and tools for product managers </a:t>
            </a:r>
          </a:p>
          <a:p>
            <a:r>
              <a:rPr lang="en-US" sz="2400" dirty="0">
                <a:solidFill>
                  <a:schemeClr val="bg1"/>
                </a:solidFill>
              </a:rPr>
              <a:t>5. Build organizational awareness </a:t>
            </a:r>
            <a:endParaRPr lang="en-US" sz="1800" dirty="0">
              <a:solidFill>
                <a:schemeClr val="bg1"/>
              </a:solidFill>
              <a:highlight>
                <a:srgbClr val="808080"/>
              </a:highlight>
            </a:endParaRPr>
          </a:p>
          <a:p>
            <a:pPr algn="ctr"/>
            <a:endParaRPr lang="en-US" dirty="0"/>
          </a:p>
        </p:txBody>
      </p:sp>
    </p:spTree>
    <p:extLst>
      <p:ext uri="{BB962C8B-B14F-4D97-AF65-F5344CB8AC3E}">
        <p14:creationId xmlns:p14="http://schemas.microsoft.com/office/powerpoint/2010/main" val="4071093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02951-72E7-20A5-E143-FB7CAA976C50}"/>
              </a:ext>
            </a:extLst>
          </p:cNvPr>
          <p:cNvSpPr>
            <a:spLocks noGrp="1"/>
          </p:cNvSpPr>
          <p:nvPr>
            <p:ph type="title"/>
          </p:nvPr>
        </p:nvSpPr>
        <p:spPr>
          <a:xfrm>
            <a:off x="1715814" y="218854"/>
            <a:ext cx="7533018" cy="877729"/>
          </a:xfrm>
        </p:spPr>
        <p:txBody>
          <a:bodyPr anchor="ctr">
            <a:normAutofit/>
          </a:bodyPr>
          <a:lstStyle/>
          <a:p>
            <a:pPr>
              <a:lnSpc>
                <a:spcPct val="90000"/>
              </a:lnSpc>
            </a:pPr>
            <a:r>
              <a:rPr lang="en-US" sz="3200" b="1" dirty="0">
                <a:solidFill>
                  <a:schemeClr val="bg1"/>
                </a:solidFill>
                <a:highlight>
                  <a:srgbClr val="000000"/>
                </a:highlight>
                <a:latin typeface="+mn-lt"/>
              </a:rPr>
              <a:t>AI  Advisory Board</a:t>
            </a:r>
          </a:p>
        </p:txBody>
      </p:sp>
      <p:graphicFrame>
        <p:nvGraphicFramePr>
          <p:cNvPr id="6" name="Content Placeholder 2">
            <a:extLst>
              <a:ext uri="{FF2B5EF4-FFF2-40B4-BE49-F238E27FC236}">
                <a16:creationId xmlns:a16="http://schemas.microsoft.com/office/drawing/2014/main" id="{355D04AB-2A2F-A8AC-E114-474F699C63FA}"/>
              </a:ext>
            </a:extLst>
          </p:cNvPr>
          <p:cNvGraphicFramePr>
            <a:graphicFrameLocks noGrp="1"/>
          </p:cNvGraphicFramePr>
          <p:nvPr>
            <p:ph idx="1"/>
            <p:extLst>
              <p:ext uri="{D42A27DB-BD31-4B8C-83A1-F6EECF244321}">
                <p14:modId xmlns:p14="http://schemas.microsoft.com/office/powerpoint/2010/main" val="2790203180"/>
              </p:ext>
            </p:extLst>
          </p:nvPr>
        </p:nvGraphicFramePr>
        <p:xfrm>
          <a:off x="1531594" y="945930"/>
          <a:ext cx="9482143" cy="52543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7B812F71-34D7-8AB2-B834-EB368FD67642}"/>
              </a:ext>
            </a:extLst>
          </p:cNvPr>
          <p:cNvSpPr>
            <a:spLocks noGrp="1"/>
          </p:cNvSpPr>
          <p:nvPr>
            <p:ph type="sldNum" sz="quarter" idx="12"/>
          </p:nvPr>
        </p:nvSpPr>
        <p:spPr>
          <a:xfrm>
            <a:off x="10302240" y="6455665"/>
            <a:ext cx="336042" cy="365125"/>
          </a:xfrm>
        </p:spPr>
        <p:txBody>
          <a:bodyPr>
            <a:normAutofit fontScale="92500"/>
          </a:bodyPr>
          <a:lstStyle/>
          <a:p>
            <a:pPr>
              <a:spcAft>
                <a:spcPts val="600"/>
              </a:spcAft>
            </a:pPr>
            <a:fld id="{1EFB17A3-7F9A-4DEA-978A-D71F42F74967}" type="slidenum">
              <a:rPr lang="en-US" altLang="en-US">
                <a:solidFill>
                  <a:schemeClr val="tx1">
                    <a:lumMod val="50000"/>
                    <a:lumOff val="50000"/>
                  </a:schemeClr>
                </a:solidFill>
              </a:rPr>
              <a:pPr>
                <a:spcAft>
                  <a:spcPts val="600"/>
                </a:spcAft>
              </a:pPr>
              <a:t>34</a:t>
            </a:fld>
            <a:endParaRPr lang="en-US" altLang="en-US">
              <a:solidFill>
                <a:schemeClr val="tx1">
                  <a:lumMod val="50000"/>
                  <a:lumOff val="50000"/>
                </a:schemeClr>
              </a:solidFill>
            </a:endParaRPr>
          </a:p>
        </p:txBody>
      </p:sp>
    </p:spTree>
    <p:extLst>
      <p:ext uri="{BB962C8B-B14F-4D97-AF65-F5344CB8AC3E}">
        <p14:creationId xmlns:p14="http://schemas.microsoft.com/office/powerpoint/2010/main" val="1951041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84C15-E867-A7AE-2F7D-6C19D3DE7C8E}"/>
              </a:ext>
            </a:extLst>
          </p:cNvPr>
          <p:cNvSpPr>
            <a:spLocks noGrp="1"/>
          </p:cNvSpPr>
          <p:nvPr>
            <p:ph type="title"/>
          </p:nvPr>
        </p:nvSpPr>
        <p:spPr/>
        <p:txBody>
          <a:bodyPr>
            <a:normAutofit/>
          </a:bodyPr>
          <a:lstStyle/>
          <a:p>
            <a:pPr algn="ctr"/>
            <a:r>
              <a:rPr lang="en-US" sz="3200" b="1" dirty="0">
                <a:solidFill>
                  <a:schemeClr val="bg1"/>
                </a:solidFill>
                <a:highlight>
                  <a:srgbClr val="000000"/>
                </a:highlight>
              </a:rPr>
              <a:t>Kickstart UF Health AI Advisory Board(s)</a:t>
            </a:r>
          </a:p>
        </p:txBody>
      </p:sp>
      <p:graphicFrame>
        <p:nvGraphicFramePr>
          <p:cNvPr id="15" name="Content Placeholder 5">
            <a:extLst>
              <a:ext uri="{FF2B5EF4-FFF2-40B4-BE49-F238E27FC236}">
                <a16:creationId xmlns:a16="http://schemas.microsoft.com/office/drawing/2014/main" id="{0BAC7740-A869-97BE-CDD2-D100D6DFBD0F}"/>
              </a:ext>
            </a:extLst>
          </p:cNvPr>
          <p:cNvGraphicFramePr>
            <a:graphicFrameLocks noGrp="1"/>
          </p:cNvGraphicFramePr>
          <p:nvPr>
            <p:ph idx="1"/>
            <p:extLst>
              <p:ext uri="{D42A27DB-BD31-4B8C-83A1-F6EECF244321}">
                <p14:modId xmlns:p14="http://schemas.microsoft.com/office/powerpoint/2010/main" val="1165637589"/>
              </p:ext>
            </p:extLst>
          </p:nvPr>
        </p:nvGraphicFramePr>
        <p:xfrm>
          <a:off x="698090" y="1966451"/>
          <a:ext cx="10655710" cy="4210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FA49E71B-5681-9120-AF00-F5FFCD8A72C4}"/>
              </a:ext>
            </a:extLst>
          </p:cNvPr>
          <p:cNvSpPr>
            <a:spLocks noGrp="1"/>
          </p:cNvSpPr>
          <p:nvPr>
            <p:ph type="sldNum" sz="quarter" idx="12"/>
          </p:nvPr>
        </p:nvSpPr>
        <p:spPr/>
        <p:txBody>
          <a:bodyPr/>
          <a:lstStyle/>
          <a:p>
            <a:fld id="{B41B5E2E-6B6F-4C11-BF7E-DB2366B5A404}" type="slidenum">
              <a:rPr lang="en-US" smtClean="0"/>
              <a:t>35</a:t>
            </a:fld>
            <a:endParaRPr lang="en-US"/>
          </a:p>
        </p:txBody>
      </p:sp>
    </p:spTree>
    <p:extLst>
      <p:ext uri="{BB962C8B-B14F-4D97-AF65-F5344CB8AC3E}">
        <p14:creationId xmlns:p14="http://schemas.microsoft.com/office/powerpoint/2010/main" val="4022917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468E10C-7323-A39B-58DC-EEAF05AFC41B}"/>
              </a:ext>
            </a:extLst>
          </p:cNvPr>
          <p:cNvSpPr/>
          <p:nvPr/>
        </p:nvSpPr>
        <p:spPr>
          <a:xfrm>
            <a:off x="2061633" y="1438276"/>
            <a:ext cx="8068734" cy="4106333"/>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3">
            <a:extLst>
              <a:ext uri="{FF2B5EF4-FFF2-40B4-BE49-F238E27FC236}">
                <a16:creationId xmlns:a16="http://schemas.microsoft.com/office/drawing/2014/main" id="{BE2A8343-7CFD-7D5A-001C-9CB12963B442}"/>
              </a:ext>
            </a:extLst>
          </p:cNvPr>
          <p:cNvSpPr txBox="1">
            <a:spLocks/>
          </p:cNvSpPr>
          <p:nvPr/>
        </p:nvSpPr>
        <p:spPr>
          <a:xfrm>
            <a:off x="3024102" y="1837346"/>
            <a:ext cx="5863524" cy="3582378"/>
          </a:xfrm>
          <a:prstGeom prst="rect">
            <a:avLst/>
          </a:prstGeom>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7200" dirty="0">
                <a:solidFill>
                  <a:schemeClr val="bg1"/>
                </a:solidFill>
              </a:rPr>
              <a:t>Thank you!</a:t>
            </a:r>
          </a:p>
          <a:p>
            <a:pPr marL="0" indent="0" algn="ctr">
              <a:buNone/>
            </a:pPr>
            <a:endParaRPr lang="en-US" sz="2400" dirty="0">
              <a:solidFill>
                <a:schemeClr val="bg1"/>
              </a:solidFill>
            </a:endParaRPr>
          </a:p>
          <a:p>
            <a:pPr marL="0" indent="0" algn="ctr">
              <a:buNone/>
            </a:pPr>
            <a:r>
              <a:rPr lang="en-US" sz="7200" dirty="0">
                <a:solidFill>
                  <a:schemeClr val="bg1"/>
                </a:solidFill>
              </a:rPr>
              <a:t>QUESTIONS ?</a:t>
            </a:r>
            <a:endParaRPr lang="en-US" sz="7200" dirty="0"/>
          </a:p>
          <a:p>
            <a:endParaRPr lang="en-US" dirty="0"/>
          </a:p>
          <a:p>
            <a:endParaRPr lang="en-US" dirty="0"/>
          </a:p>
        </p:txBody>
      </p:sp>
    </p:spTree>
    <p:extLst>
      <p:ext uri="{BB962C8B-B14F-4D97-AF65-F5344CB8AC3E}">
        <p14:creationId xmlns:p14="http://schemas.microsoft.com/office/powerpoint/2010/main" val="31648407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4BDB64-2AF8-42D4-96C8-B6B6F098993C}">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533BAED8-F9E7-4D41-86E9-333473F909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C66BDC7-24D2-4343-8D41-18F9C23F86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20595</TotalTime>
  <Words>3354</Words>
  <Application>Microsoft Office PowerPoint</Application>
  <PresentationFormat>Widescreen</PresentationFormat>
  <Paragraphs>360</Paragraphs>
  <Slides>36</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Abadi</vt:lpstr>
      <vt:lpstr>Aptos</vt:lpstr>
      <vt:lpstr>Aptos Display</vt:lpstr>
      <vt:lpstr>Arial</vt:lpstr>
      <vt:lpstr>Calibri</vt:lpstr>
      <vt:lpstr>Segoe UI</vt:lpstr>
      <vt:lpstr>SegoeUIVariable</vt:lpstr>
      <vt:lpstr>Office Theme</vt:lpstr>
      <vt:lpstr>Ethically Developing AI Tools to Assist in Hospitalized Patient Autonomy</vt:lpstr>
      <vt:lpstr>Disclosures </vt:lpstr>
      <vt:lpstr>Learning Objectives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AI Guidelines Mitigate Ethics  Risk</vt:lpstr>
      <vt:lpstr> UNESCO’S 15 BIOETHICAL PRINCIPLES </vt:lpstr>
      <vt:lpstr> UNESCO’S 10 ETHICAL PRINCIPLES FOR AI  </vt:lpstr>
      <vt:lpstr>PowerPoint Presentation</vt:lpstr>
      <vt:lpstr>PowerPoint Presentation</vt:lpstr>
      <vt:lpstr>PowerPoint Presentation</vt:lpstr>
      <vt:lpstr>PowerPoint Presentation</vt:lpstr>
      <vt:lpstr>GPT to Provide Information to Clinicians</vt:lpstr>
      <vt:lpstr>PowerPoint Presentation</vt:lpstr>
      <vt:lpstr>PowerPoint Presentation</vt:lpstr>
      <vt:lpstr>PowerPoint Presentation</vt:lpstr>
      <vt:lpstr>Precision Medicine    - Predicting the Risk for the Individual Patient </vt:lpstr>
      <vt:lpstr>Individualized Patient Information </vt:lpstr>
      <vt:lpstr>Engage Patient with Consent Process</vt:lpstr>
      <vt:lpstr>PowerPoint Presentation</vt:lpstr>
      <vt:lpstr>Support Advance Directives</vt:lpstr>
      <vt:lpstr>Voice of the Patient Patient apprehensions about the use of artificial intelligence in healthcare - PMC (nih.gov)PMC (nih.gov) </vt:lpstr>
      <vt:lpstr>Physician Autonomy Supported by AI    Physician’s autonomy in the face of AI support: walking the ethical tightrope –  </vt:lpstr>
      <vt:lpstr>Implications for Training</vt:lpstr>
      <vt:lpstr>PowerPoint Presentation</vt:lpstr>
      <vt:lpstr>AI Ethics at UF </vt:lpstr>
      <vt:lpstr>AI Advisory Board</vt:lpstr>
      <vt:lpstr>How to start an AI  Ethics Board</vt:lpstr>
      <vt:lpstr>AI  Advisory Board</vt:lpstr>
      <vt:lpstr>Kickstart UF Health AI Advisory Board(s)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Ethically Developing AI Tools to Assist in Hospitalized Patient Autonomy</dc:title>
  <dc:creator>Ana Cristine Silva Pires Tome</dc:creator>
  <cp:lastModifiedBy>Joseph Thornton</cp:lastModifiedBy>
  <cp:revision>28</cp:revision>
  <dcterms:created xsi:type="dcterms:W3CDTF">2024-04-30T01:49:11Z</dcterms:created>
  <dcterms:modified xsi:type="dcterms:W3CDTF">2024-06-04T11:12:04Z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